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8"/>
  </p:notesMasterIdLst>
  <p:sldIdLst>
    <p:sldId id="282" r:id="rId2"/>
    <p:sldId id="278" r:id="rId3"/>
    <p:sldId id="290" r:id="rId4"/>
    <p:sldId id="291" r:id="rId5"/>
    <p:sldId id="288" r:id="rId6"/>
    <p:sldId id="292" r:id="rId7"/>
    <p:sldId id="289" r:id="rId8"/>
    <p:sldId id="294" r:id="rId9"/>
    <p:sldId id="295" r:id="rId10"/>
    <p:sldId id="286" r:id="rId11"/>
    <p:sldId id="293" r:id="rId12"/>
    <p:sldId id="296" r:id="rId13"/>
    <p:sldId id="297" r:id="rId14"/>
    <p:sldId id="299" r:id="rId15"/>
    <p:sldId id="300" r:id="rId16"/>
    <p:sldId id="260" r:id="rId17"/>
  </p:sldIdLst>
  <p:sldSz cx="9144000" cy="5145088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83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7"/>
    <a:srgbClr val="99CCFF"/>
    <a:srgbClr val="0F5D9B"/>
    <a:srgbClr val="005531"/>
    <a:srgbClr val="0D3E65"/>
    <a:srgbClr val="EAEAEA"/>
    <a:srgbClr val="DDDDDD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660"/>
  </p:normalViewPr>
  <p:slideViewPr>
    <p:cSldViewPr>
      <p:cViewPr varScale="1">
        <p:scale>
          <a:sx n="67" d="100"/>
          <a:sy n="67" d="100"/>
        </p:scale>
        <p:origin x="924" y="60"/>
      </p:cViewPr>
      <p:guideLst>
        <p:guide orient="horz" pos="3083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FE7465-15CC-4E06-9BC6-2E123327D4CD}" type="doc">
      <dgm:prSet loTypeId="urn:microsoft.com/office/officeart/2005/8/layout/lProcess3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032E5C7-1F22-484D-B509-243AEE260694}">
      <dgm:prSet phldrT="[Текст]"/>
      <dgm:spPr/>
      <dgm:t>
        <a:bodyPr/>
        <a:lstStyle/>
        <a:p>
          <a:r>
            <a:rPr lang="ru-RU" dirty="0"/>
            <a:t>Справки</a:t>
          </a:r>
        </a:p>
      </dgm:t>
    </dgm:pt>
    <dgm:pt modelId="{571BCAB6-9498-4156-8B1B-E8DAFF21076B}" type="parTrans" cxnId="{71A44E02-489E-4647-A784-333B41D98618}">
      <dgm:prSet/>
      <dgm:spPr/>
      <dgm:t>
        <a:bodyPr/>
        <a:lstStyle/>
        <a:p>
          <a:endParaRPr lang="ru-RU"/>
        </a:p>
      </dgm:t>
    </dgm:pt>
    <dgm:pt modelId="{D431468E-4A0B-49EC-A88D-4A34FF297538}" type="sibTrans" cxnId="{71A44E02-489E-4647-A784-333B41D98618}">
      <dgm:prSet/>
      <dgm:spPr/>
      <dgm:t>
        <a:bodyPr/>
        <a:lstStyle/>
        <a:p>
          <a:endParaRPr lang="ru-RU"/>
        </a:p>
      </dgm:t>
    </dgm:pt>
    <dgm:pt modelId="{FCE3F80D-A7DE-40FC-844B-5ED486989E49}">
      <dgm:prSet phldrT="[Текст]"/>
      <dgm:spPr/>
      <dgm:t>
        <a:bodyPr/>
        <a:lstStyle/>
        <a:p>
          <a:pPr marL="180000" algn="l"/>
          <a:r>
            <a:rPr lang="ru-RU" dirty="0"/>
            <a:t> разработано 3 вида печатных форм</a:t>
          </a:r>
        </a:p>
      </dgm:t>
    </dgm:pt>
    <dgm:pt modelId="{E42F2508-F2A5-4932-8770-54BE794D935C}" type="parTrans" cxnId="{7F9608B5-A1E1-4638-ADF5-AE61C990DD13}">
      <dgm:prSet/>
      <dgm:spPr/>
      <dgm:t>
        <a:bodyPr/>
        <a:lstStyle/>
        <a:p>
          <a:endParaRPr lang="ru-RU"/>
        </a:p>
      </dgm:t>
    </dgm:pt>
    <dgm:pt modelId="{7320AE39-C757-476F-91FF-FE0BD2C47502}" type="sibTrans" cxnId="{7F9608B5-A1E1-4638-ADF5-AE61C990DD13}">
      <dgm:prSet/>
      <dgm:spPr/>
      <dgm:t>
        <a:bodyPr/>
        <a:lstStyle/>
        <a:p>
          <a:endParaRPr lang="ru-RU"/>
        </a:p>
      </dgm:t>
    </dgm:pt>
    <dgm:pt modelId="{B7B794A5-FCBF-4756-8C99-9337CB8173CF}">
      <dgm:prSet phldrT="[Текст]"/>
      <dgm:spPr/>
      <dgm:t>
        <a:bodyPr/>
        <a:lstStyle/>
        <a:p>
          <a:r>
            <a:rPr lang="ru-RU" dirty="0"/>
            <a:t>Приказы</a:t>
          </a:r>
        </a:p>
      </dgm:t>
    </dgm:pt>
    <dgm:pt modelId="{5B61D4CD-15E4-4E85-AA22-1A0867BA3D95}" type="parTrans" cxnId="{C3179A64-19DF-4B1D-A3A6-933C75B00418}">
      <dgm:prSet/>
      <dgm:spPr/>
      <dgm:t>
        <a:bodyPr/>
        <a:lstStyle/>
        <a:p>
          <a:endParaRPr lang="ru-RU"/>
        </a:p>
      </dgm:t>
    </dgm:pt>
    <dgm:pt modelId="{DD0C90EE-B8D8-4758-8CCD-64C9744279CF}" type="sibTrans" cxnId="{C3179A64-19DF-4B1D-A3A6-933C75B00418}">
      <dgm:prSet/>
      <dgm:spPr/>
      <dgm:t>
        <a:bodyPr/>
        <a:lstStyle/>
        <a:p>
          <a:endParaRPr lang="ru-RU"/>
        </a:p>
      </dgm:t>
    </dgm:pt>
    <dgm:pt modelId="{C7E43073-3A10-49F1-9518-D930BF0A12C0}">
      <dgm:prSet phldrT="[Текст]"/>
      <dgm:spPr/>
      <dgm:t>
        <a:bodyPr/>
        <a:lstStyle/>
        <a:p>
          <a:pPr marL="180000" algn="l"/>
          <a:r>
            <a:rPr lang="ru-RU" dirty="0"/>
            <a:t>разработано около 25 видов печатных форм</a:t>
          </a:r>
        </a:p>
      </dgm:t>
    </dgm:pt>
    <dgm:pt modelId="{C065E16E-5A62-43F7-94B5-B8DB371F9767}" type="parTrans" cxnId="{9670B184-B436-48D1-8055-8841CB505456}">
      <dgm:prSet/>
      <dgm:spPr/>
      <dgm:t>
        <a:bodyPr/>
        <a:lstStyle/>
        <a:p>
          <a:endParaRPr lang="ru-RU"/>
        </a:p>
      </dgm:t>
    </dgm:pt>
    <dgm:pt modelId="{E96FDD06-BDB9-4248-86E3-D89F23AE332F}" type="sibTrans" cxnId="{9670B184-B436-48D1-8055-8841CB505456}">
      <dgm:prSet/>
      <dgm:spPr/>
      <dgm:t>
        <a:bodyPr/>
        <a:lstStyle/>
        <a:p>
          <a:endParaRPr lang="ru-RU"/>
        </a:p>
      </dgm:t>
    </dgm:pt>
    <dgm:pt modelId="{0279622D-76C5-4351-A359-8ECBB967F740}">
      <dgm:prSet phldrT="[Текст]"/>
      <dgm:spPr/>
      <dgm:t>
        <a:bodyPr/>
        <a:lstStyle/>
        <a:p>
          <a:r>
            <a:rPr lang="ru-RU" dirty="0"/>
            <a:t>Договора</a:t>
          </a:r>
        </a:p>
      </dgm:t>
    </dgm:pt>
    <dgm:pt modelId="{5C0808E9-210F-4EF9-B52A-C945541C2651}" type="parTrans" cxnId="{A08AE8CC-BA21-4BAD-9B33-603F40701CF4}">
      <dgm:prSet/>
      <dgm:spPr/>
      <dgm:t>
        <a:bodyPr/>
        <a:lstStyle/>
        <a:p>
          <a:endParaRPr lang="ru-RU"/>
        </a:p>
      </dgm:t>
    </dgm:pt>
    <dgm:pt modelId="{1727F66F-C40E-439D-8DD5-6F4226A8805A}" type="sibTrans" cxnId="{A08AE8CC-BA21-4BAD-9B33-603F40701CF4}">
      <dgm:prSet/>
      <dgm:spPr/>
      <dgm:t>
        <a:bodyPr/>
        <a:lstStyle/>
        <a:p>
          <a:endParaRPr lang="ru-RU"/>
        </a:p>
      </dgm:t>
    </dgm:pt>
    <dgm:pt modelId="{AF401F51-8BB3-4B21-A5B7-9273A9047977}">
      <dgm:prSet phldrT="[Текст]"/>
      <dgm:spPr/>
      <dgm:t>
        <a:bodyPr/>
        <a:lstStyle/>
        <a:p>
          <a:pPr marL="180000" algn="l"/>
          <a:r>
            <a:rPr lang="ru-RU" dirty="0"/>
            <a:t>разработано 3 вида печатных форм, в том числе квитанция на оплату</a:t>
          </a:r>
        </a:p>
      </dgm:t>
    </dgm:pt>
    <dgm:pt modelId="{B28AC061-6643-42E2-BE19-46B5D26F8093}" type="parTrans" cxnId="{7C9AEA60-EE6E-45FB-8472-62D44C63485C}">
      <dgm:prSet/>
      <dgm:spPr/>
      <dgm:t>
        <a:bodyPr/>
        <a:lstStyle/>
        <a:p>
          <a:endParaRPr lang="ru-RU"/>
        </a:p>
      </dgm:t>
    </dgm:pt>
    <dgm:pt modelId="{CE3F05D5-A3DD-4B09-9A2E-CA7E2DCF13CE}" type="sibTrans" cxnId="{7C9AEA60-EE6E-45FB-8472-62D44C63485C}">
      <dgm:prSet/>
      <dgm:spPr/>
      <dgm:t>
        <a:bodyPr/>
        <a:lstStyle/>
        <a:p>
          <a:endParaRPr lang="ru-RU"/>
        </a:p>
      </dgm:t>
    </dgm:pt>
    <dgm:pt modelId="{5DB49E88-6A4D-4797-990B-BA66C7BE1F31}" type="pres">
      <dgm:prSet presAssocID="{08FE7465-15CC-4E06-9BC6-2E123327D4C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C3C6A2B7-6CAC-45BE-8EF4-8D101F8F55C5}" type="pres">
      <dgm:prSet presAssocID="{F032E5C7-1F22-484D-B509-243AEE260694}" presName="horFlow" presStyleCnt="0"/>
      <dgm:spPr/>
    </dgm:pt>
    <dgm:pt modelId="{C16C6998-3A51-422D-AEF3-12438D963C80}" type="pres">
      <dgm:prSet presAssocID="{F032E5C7-1F22-484D-B509-243AEE260694}" presName="bigChev" presStyleLbl="node1" presStyleIdx="0" presStyleCnt="3"/>
      <dgm:spPr/>
    </dgm:pt>
    <dgm:pt modelId="{1C55358B-94BE-4713-80E8-BD5BF3E8A99E}" type="pres">
      <dgm:prSet presAssocID="{E42F2508-F2A5-4932-8770-54BE794D935C}" presName="parTrans" presStyleCnt="0"/>
      <dgm:spPr/>
    </dgm:pt>
    <dgm:pt modelId="{30FC6E3A-EC9A-4B59-A41A-EB0FCEEFD5C2}" type="pres">
      <dgm:prSet presAssocID="{FCE3F80D-A7DE-40FC-844B-5ED486989E49}" presName="node" presStyleLbl="alignAccFollowNode1" presStyleIdx="0" presStyleCnt="3" custScaleX="385531">
        <dgm:presLayoutVars>
          <dgm:bulletEnabled val="1"/>
        </dgm:presLayoutVars>
      </dgm:prSet>
      <dgm:spPr/>
    </dgm:pt>
    <dgm:pt modelId="{BF732911-7928-41E5-AECD-EC3784ECD985}" type="pres">
      <dgm:prSet presAssocID="{F032E5C7-1F22-484D-B509-243AEE260694}" presName="vSp" presStyleCnt="0"/>
      <dgm:spPr/>
    </dgm:pt>
    <dgm:pt modelId="{279FE9D3-F996-409E-B963-889623760B2B}" type="pres">
      <dgm:prSet presAssocID="{B7B794A5-FCBF-4756-8C99-9337CB8173CF}" presName="horFlow" presStyleCnt="0"/>
      <dgm:spPr/>
    </dgm:pt>
    <dgm:pt modelId="{0F233859-96D7-4B97-AAB2-B34D47FA0A9A}" type="pres">
      <dgm:prSet presAssocID="{B7B794A5-FCBF-4756-8C99-9337CB8173CF}" presName="bigChev" presStyleLbl="node1" presStyleIdx="1" presStyleCnt="3"/>
      <dgm:spPr/>
    </dgm:pt>
    <dgm:pt modelId="{F85BE864-04B0-4579-A454-C064D9AB8B74}" type="pres">
      <dgm:prSet presAssocID="{C065E16E-5A62-43F7-94B5-B8DB371F9767}" presName="parTrans" presStyleCnt="0"/>
      <dgm:spPr/>
    </dgm:pt>
    <dgm:pt modelId="{62A77B44-3C49-442A-9B58-0805BA888231}" type="pres">
      <dgm:prSet presAssocID="{C7E43073-3A10-49F1-9518-D930BF0A12C0}" presName="node" presStyleLbl="alignAccFollowNode1" presStyleIdx="1" presStyleCnt="3" custScaleX="385531">
        <dgm:presLayoutVars>
          <dgm:bulletEnabled val="1"/>
        </dgm:presLayoutVars>
      </dgm:prSet>
      <dgm:spPr/>
    </dgm:pt>
    <dgm:pt modelId="{3791EDC3-7217-44C3-80E2-0900ADD9EEE5}" type="pres">
      <dgm:prSet presAssocID="{B7B794A5-FCBF-4756-8C99-9337CB8173CF}" presName="vSp" presStyleCnt="0"/>
      <dgm:spPr/>
    </dgm:pt>
    <dgm:pt modelId="{A48EDA96-119E-4382-A7D3-3AE27F5BA2D3}" type="pres">
      <dgm:prSet presAssocID="{0279622D-76C5-4351-A359-8ECBB967F740}" presName="horFlow" presStyleCnt="0"/>
      <dgm:spPr/>
    </dgm:pt>
    <dgm:pt modelId="{2E3230B3-4570-4640-9604-CA6713CC8C1E}" type="pres">
      <dgm:prSet presAssocID="{0279622D-76C5-4351-A359-8ECBB967F740}" presName="bigChev" presStyleLbl="node1" presStyleIdx="2" presStyleCnt="3"/>
      <dgm:spPr/>
    </dgm:pt>
    <dgm:pt modelId="{42D05E92-E0C6-4046-AA4D-6130A59966B8}" type="pres">
      <dgm:prSet presAssocID="{B28AC061-6643-42E2-BE19-46B5D26F8093}" presName="parTrans" presStyleCnt="0"/>
      <dgm:spPr/>
    </dgm:pt>
    <dgm:pt modelId="{28DEE57A-046B-4506-9AF9-C5B0A3E5E393}" type="pres">
      <dgm:prSet presAssocID="{AF401F51-8BB3-4B21-A5B7-9273A9047977}" presName="node" presStyleLbl="alignAccFollowNode1" presStyleIdx="2" presStyleCnt="3" custScaleX="385531">
        <dgm:presLayoutVars>
          <dgm:bulletEnabled val="1"/>
        </dgm:presLayoutVars>
      </dgm:prSet>
      <dgm:spPr/>
    </dgm:pt>
  </dgm:ptLst>
  <dgm:cxnLst>
    <dgm:cxn modelId="{71A44E02-489E-4647-A784-333B41D98618}" srcId="{08FE7465-15CC-4E06-9BC6-2E123327D4CD}" destId="{F032E5C7-1F22-484D-B509-243AEE260694}" srcOrd="0" destOrd="0" parTransId="{571BCAB6-9498-4156-8B1B-E8DAFF21076B}" sibTransId="{D431468E-4A0B-49EC-A88D-4A34FF297538}"/>
    <dgm:cxn modelId="{2DFB1034-E0BD-403D-A35F-7AA490D57DFF}" type="presOf" srcId="{08FE7465-15CC-4E06-9BC6-2E123327D4CD}" destId="{5DB49E88-6A4D-4797-990B-BA66C7BE1F31}" srcOrd="0" destOrd="0" presId="urn:microsoft.com/office/officeart/2005/8/layout/lProcess3"/>
    <dgm:cxn modelId="{7964603C-839D-44CE-99E0-043E97914FCD}" type="presOf" srcId="{F032E5C7-1F22-484D-B509-243AEE260694}" destId="{C16C6998-3A51-422D-AEF3-12438D963C80}" srcOrd="0" destOrd="0" presId="urn:microsoft.com/office/officeart/2005/8/layout/lProcess3"/>
    <dgm:cxn modelId="{7C9AEA60-EE6E-45FB-8472-62D44C63485C}" srcId="{0279622D-76C5-4351-A359-8ECBB967F740}" destId="{AF401F51-8BB3-4B21-A5B7-9273A9047977}" srcOrd="0" destOrd="0" parTransId="{B28AC061-6643-42E2-BE19-46B5D26F8093}" sibTransId="{CE3F05D5-A3DD-4B09-9A2E-CA7E2DCF13CE}"/>
    <dgm:cxn modelId="{C3179A64-19DF-4B1D-A3A6-933C75B00418}" srcId="{08FE7465-15CC-4E06-9BC6-2E123327D4CD}" destId="{B7B794A5-FCBF-4756-8C99-9337CB8173CF}" srcOrd="1" destOrd="0" parTransId="{5B61D4CD-15E4-4E85-AA22-1A0867BA3D95}" sibTransId="{DD0C90EE-B8D8-4758-8CCD-64C9744279CF}"/>
    <dgm:cxn modelId="{06A27170-AAC9-4AB6-976C-C577DD483806}" type="presOf" srcId="{C7E43073-3A10-49F1-9518-D930BF0A12C0}" destId="{62A77B44-3C49-442A-9B58-0805BA888231}" srcOrd="0" destOrd="0" presId="urn:microsoft.com/office/officeart/2005/8/layout/lProcess3"/>
    <dgm:cxn modelId="{86634A77-298C-4F96-88ED-624830E90B6E}" type="presOf" srcId="{0279622D-76C5-4351-A359-8ECBB967F740}" destId="{2E3230B3-4570-4640-9604-CA6713CC8C1E}" srcOrd="0" destOrd="0" presId="urn:microsoft.com/office/officeart/2005/8/layout/lProcess3"/>
    <dgm:cxn modelId="{9670B184-B436-48D1-8055-8841CB505456}" srcId="{B7B794A5-FCBF-4756-8C99-9337CB8173CF}" destId="{C7E43073-3A10-49F1-9518-D930BF0A12C0}" srcOrd="0" destOrd="0" parTransId="{C065E16E-5A62-43F7-94B5-B8DB371F9767}" sibTransId="{E96FDD06-BDB9-4248-86E3-D89F23AE332F}"/>
    <dgm:cxn modelId="{B153C58F-2CE7-4E54-BEAA-0BB1A57E5238}" type="presOf" srcId="{B7B794A5-FCBF-4756-8C99-9337CB8173CF}" destId="{0F233859-96D7-4B97-AAB2-B34D47FA0A9A}" srcOrd="0" destOrd="0" presId="urn:microsoft.com/office/officeart/2005/8/layout/lProcess3"/>
    <dgm:cxn modelId="{7F9608B5-A1E1-4638-ADF5-AE61C990DD13}" srcId="{F032E5C7-1F22-484D-B509-243AEE260694}" destId="{FCE3F80D-A7DE-40FC-844B-5ED486989E49}" srcOrd="0" destOrd="0" parTransId="{E42F2508-F2A5-4932-8770-54BE794D935C}" sibTransId="{7320AE39-C757-476F-91FF-FE0BD2C47502}"/>
    <dgm:cxn modelId="{89F3BFC5-F8A0-476A-A3B8-40495905F11C}" type="presOf" srcId="{FCE3F80D-A7DE-40FC-844B-5ED486989E49}" destId="{30FC6E3A-EC9A-4B59-A41A-EB0FCEEFD5C2}" srcOrd="0" destOrd="0" presId="urn:microsoft.com/office/officeart/2005/8/layout/lProcess3"/>
    <dgm:cxn modelId="{A08AE8CC-BA21-4BAD-9B33-603F40701CF4}" srcId="{08FE7465-15CC-4E06-9BC6-2E123327D4CD}" destId="{0279622D-76C5-4351-A359-8ECBB967F740}" srcOrd="2" destOrd="0" parTransId="{5C0808E9-210F-4EF9-B52A-C945541C2651}" sibTransId="{1727F66F-C40E-439D-8DD5-6F4226A8805A}"/>
    <dgm:cxn modelId="{20E168ED-D171-46DE-8B3D-A474E1AB876E}" type="presOf" srcId="{AF401F51-8BB3-4B21-A5B7-9273A9047977}" destId="{28DEE57A-046B-4506-9AF9-C5B0A3E5E393}" srcOrd="0" destOrd="0" presId="urn:microsoft.com/office/officeart/2005/8/layout/lProcess3"/>
    <dgm:cxn modelId="{534E6F0A-A626-406D-BF29-3E6392798521}" type="presParOf" srcId="{5DB49E88-6A4D-4797-990B-BA66C7BE1F31}" destId="{C3C6A2B7-6CAC-45BE-8EF4-8D101F8F55C5}" srcOrd="0" destOrd="0" presId="urn:microsoft.com/office/officeart/2005/8/layout/lProcess3"/>
    <dgm:cxn modelId="{920F82C3-10DE-4926-B730-91C6F84E88CA}" type="presParOf" srcId="{C3C6A2B7-6CAC-45BE-8EF4-8D101F8F55C5}" destId="{C16C6998-3A51-422D-AEF3-12438D963C80}" srcOrd="0" destOrd="0" presId="urn:microsoft.com/office/officeart/2005/8/layout/lProcess3"/>
    <dgm:cxn modelId="{805B15A3-80F1-4AC5-8D15-972E6928E34B}" type="presParOf" srcId="{C3C6A2B7-6CAC-45BE-8EF4-8D101F8F55C5}" destId="{1C55358B-94BE-4713-80E8-BD5BF3E8A99E}" srcOrd="1" destOrd="0" presId="urn:microsoft.com/office/officeart/2005/8/layout/lProcess3"/>
    <dgm:cxn modelId="{9FBE986B-8077-4E54-BAFA-2E953C7662F8}" type="presParOf" srcId="{C3C6A2B7-6CAC-45BE-8EF4-8D101F8F55C5}" destId="{30FC6E3A-EC9A-4B59-A41A-EB0FCEEFD5C2}" srcOrd="2" destOrd="0" presId="urn:microsoft.com/office/officeart/2005/8/layout/lProcess3"/>
    <dgm:cxn modelId="{E05B8DD1-25C1-4D47-930F-C9C9B963248B}" type="presParOf" srcId="{5DB49E88-6A4D-4797-990B-BA66C7BE1F31}" destId="{BF732911-7928-41E5-AECD-EC3784ECD985}" srcOrd="1" destOrd="0" presId="urn:microsoft.com/office/officeart/2005/8/layout/lProcess3"/>
    <dgm:cxn modelId="{77A5A5A8-5A00-4197-932D-2A6540AD8922}" type="presParOf" srcId="{5DB49E88-6A4D-4797-990B-BA66C7BE1F31}" destId="{279FE9D3-F996-409E-B963-889623760B2B}" srcOrd="2" destOrd="0" presId="urn:microsoft.com/office/officeart/2005/8/layout/lProcess3"/>
    <dgm:cxn modelId="{C3FEB7C9-EBAF-4DBC-AF45-EE32CCE73BA4}" type="presParOf" srcId="{279FE9D3-F996-409E-B963-889623760B2B}" destId="{0F233859-96D7-4B97-AAB2-B34D47FA0A9A}" srcOrd="0" destOrd="0" presId="urn:microsoft.com/office/officeart/2005/8/layout/lProcess3"/>
    <dgm:cxn modelId="{FB1ECFB6-3BA3-4133-BA05-DF747EB16BBF}" type="presParOf" srcId="{279FE9D3-F996-409E-B963-889623760B2B}" destId="{F85BE864-04B0-4579-A454-C064D9AB8B74}" srcOrd="1" destOrd="0" presId="urn:microsoft.com/office/officeart/2005/8/layout/lProcess3"/>
    <dgm:cxn modelId="{C92807A0-7679-44B5-84EF-15FDA72D34B1}" type="presParOf" srcId="{279FE9D3-F996-409E-B963-889623760B2B}" destId="{62A77B44-3C49-442A-9B58-0805BA888231}" srcOrd="2" destOrd="0" presId="urn:microsoft.com/office/officeart/2005/8/layout/lProcess3"/>
    <dgm:cxn modelId="{471B9B9F-319C-47A4-872B-515F99004672}" type="presParOf" srcId="{5DB49E88-6A4D-4797-990B-BA66C7BE1F31}" destId="{3791EDC3-7217-44C3-80E2-0900ADD9EEE5}" srcOrd="3" destOrd="0" presId="urn:microsoft.com/office/officeart/2005/8/layout/lProcess3"/>
    <dgm:cxn modelId="{FC34AD35-A0BE-475C-8FAB-85CEF865FA9D}" type="presParOf" srcId="{5DB49E88-6A4D-4797-990B-BA66C7BE1F31}" destId="{A48EDA96-119E-4382-A7D3-3AE27F5BA2D3}" srcOrd="4" destOrd="0" presId="urn:microsoft.com/office/officeart/2005/8/layout/lProcess3"/>
    <dgm:cxn modelId="{0A474CB9-B457-40C1-8DD9-1A69B0A06031}" type="presParOf" srcId="{A48EDA96-119E-4382-A7D3-3AE27F5BA2D3}" destId="{2E3230B3-4570-4640-9604-CA6713CC8C1E}" srcOrd="0" destOrd="0" presId="urn:microsoft.com/office/officeart/2005/8/layout/lProcess3"/>
    <dgm:cxn modelId="{592BEDB0-6EE5-42B5-BA06-7A97FB2C9F6C}" type="presParOf" srcId="{A48EDA96-119E-4382-A7D3-3AE27F5BA2D3}" destId="{42D05E92-E0C6-4046-AA4D-6130A59966B8}" srcOrd="1" destOrd="0" presId="urn:microsoft.com/office/officeart/2005/8/layout/lProcess3"/>
    <dgm:cxn modelId="{CAA09120-DF69-42A5-A241-8A80D1071783}" type="presParOf" srcId="{A48EDA96-119E-4382-A7D3-3AE27F5BA2D3}" destId="{28DEE57A-046B-4506-9AF9-C5B0A3E5E393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C6998-3A51-422D-AEF3-12438D963C80}">
      <dsp:nvSpPr>
        <dsp:cNvPr id="0" name=""/>
        <dsp:cNvSpPr/>
      </dsp:nvSpPr>
      <dsp:spPr>
        <a:xfrm>
          <a:off x="1500" y="319750"/>
          <a:ext cx="1804097" cy="7216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Справки</a:t>
          </a:r>
        </a:p>
      </dsp:txBody>
      <dsp:txXfrm>
        <a:off x="362320" y="319750"/>
        <a:ext cx="1082458" cy="721639"/>
      </dsp:txXfrm>
    </dsp:sp>
    <dsp:sp modelId="{30FC6E3A-EC9A-4B59-A41A-EB0FCEEFD5C2}">
      <dsp:nvSpPr>
        <dsp:cNvPr id="0" name=""/>
        <dsp:cNvSpPr/>
      </dsp:nvSpPr>
      <dsp:spPr>
        <a:xfrm>
          <a:off x="1571065" y="381089"/>
          <a:ext cx="5772945" cy="598960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18000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 разработано 3 вида печатных форм</a:t>
          </a:r>
        </a:p>
      </dsp:txBody>
      <dsp:txXfrm>
        <a:off x="1870545" y="381089"/>
        <a:ext cx="5173985" cy="598960"/>
      </dsp:txXfrm>
    </dsp:sp>
    <dsp:sp modelId="{0F233859-96D7-4B97-AAB2-B34D47FA0A9A}">
      <dsp:nvSpPr>
        <dsp:cNvPr id="0" name=""/>
        <dsp:cNvSpPr/>
      </dsp:nvSpPr>
      <dsp:spPr>
        <a:xfrm>
          <a:off x="1500" y="1142418"/>
          <a:ext cx="1804097" cy="7216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Приказы</a:t>
          </a:r>
        </a:p>
      </dsp:txBody>
      <dsp:txXfrm>
        <a:off x="362320" y="1142418"/>
        <a:ext cx="1082458" cy="721639"/>
      </dsp:txXfrm>
    </dsp:sp>
    <dsp:sp modelId="{62A77B44-3C49-442A-9B58-0805BA888231}">
      <dsp:nvSpPr>
        <dsp:cNvPr id="0" name=""/>
        <dsp:cNvSpPr/>
      </dsp:nvSpPr>
      <dsp:spPr>
        <a:xfrm>
          <a:off x="1571065" y="1203758"/>
          <a:ext cx="5772945" cy="598960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18000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разработано около 25 видов печатных форм</a:t>
          </a:r>
        </a:p>
      </dsp:txBody>
      <dsp:txXfrm>
        <a:off x="1870545" y="1203758"/>
        <a:ext cx="5173985" cy="598960"/>
      </dsp:txXfrm>
    </dsp:sp>
    <dsp:sp modelId="{2E3230B3-4570-4640-9604-CA6713CC8C1E}">
      <dsp:nvSpPr>
        <dsp:cNvPr id="0" name=""/>
        <dsp:cNvSpPr/>
      </dsp:nvSpPr>
      <dsp:spPr>
        <a:xfrm>
          <a:off x="1500" y="1965087"/>
          <a:ext cx="1804097" cy="72163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Договора</a:t>
          </a:r>
        </a:p>
      </dsp:txBody>
      <dsp:txXfrm>
        <a:off x="362320" y="1965087"/>
        <a:ext cx="1082458" cy="721639"/>
      </dsp:txXfrm>
    </dsp:sp>
    <dsp:sp modelId="{28DEE57A-046B-4506-9AF9-C5B0A3E5E393}">
      <dsp:nvSpPr>
        <dsp:cNvPr id="0" name=""/>
        <dsp:cNvSpPr/>
      </dsp:nvSpPr>
      <dsp:spPr>
        <a:xfrm>
          <a:off x="1571065" y="2026426"/>
          <a:ext cx="5772945" cy="598960"/>
        </a:xfrm>
        <a:prstGeom prst="chevron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18000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разработано 3 вида печатных форм, в том числе квитанция на оплату</a:t>
          </a:r>
        </a:p>
      </dsp:txBody>
      <dsp:txXfrm>
        <a:off x="1870545" y="2026426"/>
        <a:ext cx="5173985" cy="59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13F710C-1DB0-4868-BDD1-38B6B7502C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38B70E1-4A82-4649-8506-F221629A7BF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F9EC60D-FC6C-430F-92E9-6D6EC8FDC716}" type="datetimeFigureOut">
              <a:rPr lang="ru-RU"/>
              <a:pPr>
                <a:defRPr/>
              </a:pPr>
              <a:t>18.01.2022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ABEE4FC5-8B82-4CF8-9207-117D8D4461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6B48D366-B88B-4D10-8712-C65D869F8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20FD83-E8CE-4DD2-B27F-1927BA281C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DDCB67-DAD6-423A-A06B-6529045790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288A0E-5E88-4738-B3A4-97F62116CC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288A0E-5E88-4738-B3A4-97F62116CC59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4022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>
            <a:extLst>
              <a:ext uri="{FF2B5EF4-FFF2-40B4-BE49-F238E27FC236}">
                <a16:creationId xmlns:a16="http://schemas.microsoft.com/office/drawing/2014/main" id="{243B7E20-F1F3-4127-8EB5-1993DFB508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>
            <a:extLst>
              <a:ext uri="{FF2B5EF4-FFF2-40B4-BE49-F238E27FC236}">
                <a16:creationId xmlns:a16="http://schemas.microsoft.com/office/drawing/2014/main" id="{B4881D92-0B5F-4EB1-9A27-ED442C9E3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2772" name="Номер слайда 3">
            <a:extLst>
              <a:ext uri="{FF2B5EF4-FFF2-40B4-BE49-F238E27FC236}">
                <a16:creationId xmlns:a16="http://schemas.microsoft.com/office/drawing/2014/main" id="{DA3BC67C-A056-4872-A17C-DFC3CAF95F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30CB7E-132A-4D77-93F4-01724FB06A29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A7D5B16F-61C7-4DD7-81A1-DB6CED5783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Layer 2">
            <a:extLst>
              <a:ext uri="{FF2B5EF4-FFF2-40B4-BE49-F238E27FC236}">
                <a16:creationId xmlns:a16="http://schemas.microsoft.com/office/drawing/2014/main" id="{079CA210-D12F-447F-AB3E-F46498CC307D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3825"/>
            <a:ext cx="114141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1EE1B7-F5C1-4F10-928E-267CB27968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72450" y="4035425"/>
            <a:ext cx="785813" cy="7699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2400" b="1" dirty="0">
                <a:solidFill>
                  <a:schemeClr val="bg1"/>
                </a:solidFill>
              </a:rPr>
              <a:t>1-2</a:t>
            </a:r>
            <a:br>
              <a:rPr lang="en-US" altLang="ru-RU" sz="1000" b="1" dirty="0">
                <a:solidFill>
                  <a:schemeClr val="bg1"/>
                </a:solidFill>
              </a:rPr>
            </a:br>
            <a:r>
              <a:rPr lang="ru-RU" altLang="ru-RU" sz="1000" b="1" dirty="0">
                <a:solidFill>
                  <a:schemeClr val="bg1"/>
                </a:solidFill>
              </a:rPr>
              <a:t>февраля</a:t>
            </a:r>
          </a:p>
          <a:p>
            <a:pPr algn="r" eaLnBrk="1" hangingPunct="1">
              <a:defRPr/>
            </a:pPr>
            <a:r>
              <a:rPr lang="ru-RU" altLang="ru-RU" sz="1000" b="1" dirty="0">
                <a:solidFill>
                  <a:schemeClr val="bg1"/>
                </a:solidFill>
              </a:rPr>
              <a:t>2022 года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33170EB-3E73-4AEC-88AA-DE0168B358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35150" y="280988"/>
            <a:ext cx="6408738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lIns="54000" tIns="0" rIns="54000" bIns="0"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F5D9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dirty="0">
                <a:solidFill>
                  <a:srgbClr val="005531"/>
                </a:solidFill>
              </a:rPr>
              <a:t>XX</a:t>
            </a:r>
            <a:r>
              <a:rPr lang="en-US" sz="1600" dirty="0">
                <a:solidFill>
                  <a:srgbClr val="005531"/>
                </a:solidFill>
              </a:rPr>
              <a:t>I</a:t>
            </a:r>
            <a:r>
              <a:rPr lang="ru-RU" sz="1600" dirty="0">
                <a:solidFill>
                  <a:srgbClr val="005531"/>
                </a:solidFill>
              </a:rPr>
              <a:t>I международная научно-практическая конференция </a:t>
            </a:r>
            <a:br>
              <a:rPr lang="ru-RU" sz="1600" dirty="0">
                <a:solidFill>
                  <a:srgbClr val="005531"/>
                </a:solidFill>
              </a:rPr>
            </a:br>
            <a:r>
              <a:rPr lang="ru-RU" sz="1600" dirty="0">
                <a:solidFill>
                  <a:srgbClr val="005531"/>
                </a:solidFill>
              </a:rPr>
              <a:t>НОВЫЕ ИНФОРМАЦИОННЫЕ ТЕХНОЛОГИИ В ОБРАЗОВАНИИ </a:t>
            </a:r>
            <a:endParaRPr lang="ru-RU" altLang="ru-RU" sz="1600" dirty="0">
              <a:solidFill>
                <a:srgbClr val="00553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</p:spPr>
        <p:txBody>
          <a:bodyPr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4604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0CDC7960-CCE1-43C0-BED5-F45CF61ED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E2509A87-4906-481B-B424-5FD33CAEDF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35150" y="280988"/>
            <a:ext cx="6408738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lIns="54000" tIns="0" rIns="54000" bIns="0"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F5D9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dirty="0">
                <a:solidFill>
                  <a:srgbClr val="005531"/>
                </a:solidFill>
              </a:rPr>
              <a:t>XX</a:t>
            </a:r>
            <a:r>
              <a:rPr lang="en-US" sz="1600" dirty="0">
                <a:solidFill>
                  <a:srgbClr val="005531"/>
                </a:solidFill>
              </a:rPr>
              <a:t>I</a:t>
            </a:r>
            <a:r>
              <a:rPr lang="ru-RU" sz="1600" dirty="0">
                <a:solidFill>
                  <a:srgbClr val="005531"/>
                </a:solidFill>
              </a:rPr>
              <a:t>I международная научно-практическая конференция </a:t>
            </a:r>
            <a:br>
              <a:rPr lang="ru-RU" sz="1600" dirty="0">
                <a:solidFill>
                  <a:srgbClr val="005531"/>
                </a:solidFill>
              </a:rPr>
            </a:br>
            <a:r>
              <a:rPr lang="ru-RU" sz="1600" dirty="0">
                <a:solidFill>
                  <a:srgbClr val="005531"/>
                </a:solidFill>
              </a:rPr>
              <a:t>НОВЫЕ ИНФОРМАЦИОННЫЕ ТЕХНОЛОГИИ В ОБРАЗОВАНИИ </a:t>
            </a:r>
            <a:endParaRPr lang="ru-RU" altLang="ru-RU" sz="1600" dirty="0">
              <a:solidFill>
                <a:srgbClr val="005531"/>
              </a:solidFill>
            </a:endParaRPr>
          </a:p>
        </p:txBody>
      </p:sp>
      <p:pic>
        <p:nvPicPr>
          <p:cNvPr id="6" name="Picture 16" descr="Layer 2">
            <a:extLst>
              <a:ext uri="{FF2B5EF4-FFF2-40B4-BE49-F238E27FC236}">
                <a16:creationId xmlns:a16="http://schemas.microsoft.com/office/drawing/2014/main" id="{6D85CD2E-4E19-4778-ABD1-3F3A67F0D4C5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3825"/>
            <a:ext cx="114141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6FB97A-0A07-490E-9301-54327CA4FA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72450" y="4035425"/>
            <a:ext cx="785813" cy="7699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2400" b="1" dirty="0">
                <a:solidFill>
                  <a:schemeClr val="bg1"/>
                </a:solidFill>
              </a:rPr>
              <a:t>1-2</a:t>
            </a:r>
            <a:br>
              <a:rPr lang="en-US" altLang="ru-RU" sz="1000" b="1" dirty="0">
                <a:solidFill>
                  <a:schemeClr val="bg1"/>
                </a:solidFill>
              </a:rPr>
            </a:br>
            <a:r>
              <a:rPr lang="ru-RU" altLang="ru-RU" sz="1000" b="1" dirty="0">
                <a:solidFill>
                  <a:schemeClr val="bg1"/>
                </a:solidFill>
              </a:rPr>
              <a:t>февраля</a:t>
            </a:r>
          </a:p>
          <a:p>
            <a:pPr algn="r" eaLnBrk="1" hangingPunct="1">
              <a:defRPr/>
            </a:pPr>
            <a:r>
              <a:rPr lang="ru-RU" altLang="ru-RU" sz="1000" b="1" dirty="0">
                <a:solidFill>
                  <a:schemeClr val="bg1"/>
                </a:solidFill>
              </a:rPr>
              <a:t>2022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</p:spPr>
        <p:txBody>
          <a:bodyPr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3409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0038CF6B-2C7B-499D-B3BC-8345D51B4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1E41311-6947-4C2C-8A47-71BB074B94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835150" y="280988"/>
            <a:ext cx="6408738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lIns="54000" tIns="0" rIns="54000" bIns="0"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F5D9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dirty="0">
                <a:solidFill>
                  <a:srgbClr val="005531"/>
                </a:solidFill>
              </a:rPr>
              <a:t>XX</a:t>
            </a:r>
            <a:r>
              <a:rPr lang="en-US" sz="1600" dirty="0">
                <a:solidFill>
                  <a:srgbClr val="005531"/>
                </a:solidFill>
              </a:rPr>
              <a:t>I</a:t>
            </a:r>
            <a:r>
              <a:rPr lang="ru-RU" sz="1600" dirty="0">
                <a:solidFill>
                  <a:srgbClr val="005531"/>
                </a:solidFill>
              </a:rPr>
              <a:t>I международная научно-практическая конференция </a:t>
            </a:r>
            <a:br>
              <a:rPr lang="ru-RU" sz="1600" dirty="0">
                <a:solidFill>
                  <a:srgbClr val="005531"/>
                </a:solidFill>
              </a:rPr>
            </a:br>
            <a:r>
              <a:rPr lang="ru-RU" sz="1600" dirty="0">
                <a:solidFill>
                  <a:srgbClr val="005531"/>
                </a:solidFill>
              </a:rPr>
              <a:t>НОВЫЕ ИНФОРМАЦИОННЫЕ ТЕХНОЛОГИИ В ОБРАЗОВАНИИ </a:t>
            </a:r>
            <a:endParaRPr lang="ru-RU" altLang="ru-RU" sz="1600" dirty="0">
              <a:solidFill>
                <a:srgbClr val="005531"/>
              </a:solidFill>
            </a:endParaRPr>
          </a:p>
        </p:txBody>
      </p:sp>
      <p:pic>
        <p:nvPicPr>
          <p:cNvPr id="6" name="Picture 16" descr="Layer 2">
            <a:extLst>
              <a:ext uri="{FF2B5EF4-FFF2-40B4-BE49-F238E27FC236}">
                <a16:creationId xmlns:a16="http://schemas.microsoft.com/office/drawing/2014/main" id="{098E9E3F-1F37-49EE-B1A9-ACCC978465D0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3825"/>
            <a:ext cx="114141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42AF505-3F03-4BCE-A730-C83B22ABD3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72450" y="4035425"/>
            <a:ext cx="785813" cy="7699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2400" b="1" dirty="0">
                <a:solidFill>
                  <a:schemeClr val="bg1"/>
                </a:solidFill>
              </a:rPr>
              <a:t>1-2</a:t>
            </a:r>
            <a:br>
              <a:rPr lang="en-US" altLang="ru-RU" sz="1000" b="1" dirty="0">
                <a:solidFill>
                  <a:schemeClr val="bg1"/>
                </a:solidFill>
              </a:rPr>
            </a:br>
            <a:r>
              <a:rPr lang="ru-RU" altLang="ru-RU" sz="1000" b="1" dirty="0">
                <a:solidFill>
                  <a:schemeClr val="bg1"/>
                </a:solidFill>
              </a:rPr>
              <a:t>февраля</a:t>
            </a:r>
          </a:p>
          <a:p>
            <a:pPr algn="r" eaLnBrk="1" hangingPunct="1">
              <a:defRPr/>
            </a:pPr>
            <a:r>
              <a:rPr lang="ru-RU" altLang="ru-RU" sz="1000" b="1" dirty="0">
                <a:solidFill>
                  <a:schemeClr val="bg1"/>
                </a:solidFill>
              </a:rPr>
              <a:t>2022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</p:spPr>
        <p:txBody>
          <a:bodyPr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7204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>
            <a:extLst>
              <a:ext uri="{FF2B5EF4-FFF2-40B4-BE49-F238E27FC236}">
                <a16:creationId xmlns:a16="http://schemas.microsoft.com/office/drawing/2014/main" id="{E1DDEBA7-A261-4811-B88F-C12354C87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1ABD06-85A3-4854-9D5F-E95323158A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19250" y="280988"/>
            <a:ext cx="6408738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lIns="54000" tIns="0" rIns="54000" bIns="0" anchor="ctr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F5D9B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F5D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1600" dirty="0">
                <a:solidFill>
                  <a:srgbClr val="005531"/>
                </a:solidFill>
              </a:rPr>
              <a:t>XX</a:t>
            </a:r>
            <a:r>
              <a:rPr lang="en-US" sz="1600" dirty="0">
                <a:solidFill>
                  <a:srgbClr val="005531"/>
                </a:solidFill>
              </a:rPr>
              <a:t>I</a:t>
            </a:r>
            <a:r>
              <a:rPr lang="ru-RU" sz="1600" dirty="0">
                <a:solidFill>
                  <a:srgbClr val="005531"/>
                </a:solidFill>
              </a:rPr>
              <a:t>I международная научно-практическая конференция </a:t>
            </a:r>
            <a:br>
              <a:rPr lang="ru-RU" sz="1600" dirty="0">
                <a:solidFill>
                  <a:srgbClr val="005531"/>
                </a:solidFill>
              </a:rPr>
            </a:br>
            <a:r>
              <a:rPr lang="ru-RU" sz="1600" dirty="0">
                <a:solidFill>
                  <a:srgbClr val="005531"/>
                </a:solidFill>
              </a:rPr>
              <a:t>НОВЫЕ ИНФОРМАЦИОННЫЕ ТЕХНОЛОГИИ В ОБРАЗОВАНИИ </a:t>
            </a:r>
            <a:endParaRPr lang="ru-RU" altLang="ru-RU" sz="1600" dirty="0">
              <a:solidFill>
                <a:srgbClr val="005531"/>
              </a:solidFill>
            </a:endParaRPr>
          </a:p>
        </p:txBody>
      </p:sp>
      <p:pic>
        <p:nvPicPr>
          <p:cNvPr id="6" name="Picture 16" descr="Layer 2">
            <a:extLst>
              <a:ext uri="{FF2B5EF4-FFF2-40B4-BE49-F238E27FC236}">
                <a16:creationId xmlns:a16="http://schemas.microsoft.com/office/drawing/2014/main" id="{2DA697E4-21D1-440A-BE7A-F5A6493B6071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0013"/>
            <a:ext cx="114141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45CFEE4-5706-4651-B7DA-1246BB9E3D1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72450" y="4035425"/>
            <a:ext cx="785813" cy="7699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ru-RU" sz="2400" b="1" dirty="0">
                <a:solidFill>
                  <a:schemeClr val="bg1"/>
                </a:solidFill>
              </a:rPr>
              <a:t>1-2</a:t>
            </a:r>
            <a:br>
              <a:rPr lang="en-US" altLang="ru-RU" sz="1000" b="1" dirty="0">
                <a:solidFill>
                  <a:schemeClr val="bg1"/>
                </a:solidFill>
              </a:rPr>
            </a:br>
            <a:r>
              <a:rPr lang="ru-RU" altLang="ru-RU" sz="1000" b="1" dirty="0">
                <a:solidFill>
                  <a:schemeClr val="bg1"/>
                </a:solidFill>
              </a:rPr>
              <a:t>февраля</a:t>
            </a:r>
          </a:p>
          <a:p>
            <a:pPr algn="r" eaLnBrk="1" hangingPunct="1">
              <a:defRPr/>
            </a:pPr>
            <a:r>
              <a:rPr lang="ru-RU" altLang="ru-RU" sz="1000" b="1" dirty="0">
                <a:solidFill>
                  <a:schemeClr val="bg1"/>
                </a:solidFill>
              </a:rPr>
              <a:t>2022 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00200"/>
            <a:ext cx="6136318" cy="369332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701925"/>
            <a:ext cx="7029400" cy="1243013"/>
          </a:xfrm>
        </p:spPr>
        <p:txBody>
          <a:bodyPr/>
          <a:lstStyle>
            <a:lvl1pPr marL="0" indent="0" algn="l">
              <a:buNone/>
              <a:defRPr sz="1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5036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6853CE9F-7D54-447D-8A47-72B1B511EA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7050" y="0"/>
            <a:ext cx="2266950" cy="17351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</p:spPr>
        <p:txBody>
          <a:bodyPr anchor="ctr">
            <a:spAutoFit/>
          </a:bodyPr>
          <a:lstStyle>
            <a:lvl1pPr marL="182563" indent="-182563"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F5D9B"/>
              </a:buClr>
              <a:defRPr/>
            </a:pPr>
            <a:endParaRPr lang="en-US" altLang="ru-RU" dirty="0"/>
          </a:p>
          <a:p>
            <a:pPr eaLnBrk="1" hangingPunct="1">
              <a:buClr>
                <a:srgbClr val="0F5D9B"/>
              </a:buClr>
              <a:defRPr/>
            </a:pPr>
            <a:endParaRPr lang="en-US" altLang="ru-RU" dirty="0"/>
          </a:p>
          <a:p>
            <a:pPr eaLnBrk="1" hangingPunct="1">
              <a:buClr>
                <a:srgbClr val="0F5D9B"/>
              </a:buClr>
              <a:defRPr/>
            </a:pPr>
            <a:endParaRPr lang="ru-RU" alt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6E50798-A51E-4EBD-983D-ED0E0BDCD423}"/>
              </a:ext>
            </a:extLst>
          </p:cNvPr>
          <p:cNvSpPr/>
          <p:nvPr userDrawn="1"/>
        </p:nvSpPr>
        <p:spPr>
          <a:xfrm>
            <a:off x="7159625" y="452438"/>
            <a:ext cx="170180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Здесь будет располагаться</a:t>
            </a:r>
          </a:p>
          <a:p>
            <a:pPr algn="ctr" eaLnBrk="1" hangingPunct="1">
              <a:defRPr/>
            </a:pP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видео с докладчиком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после создания презентации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голубой прямоугольник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нужно удалить, оставив только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место этого размера под видео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35A985F-D8DD-4803-8005-5DB40A53CB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000" b="1" dirty="0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37CC632F-8635-4D27-B2F8-770372B775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46BF39D-23E6-470D-8BBE-030485123B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D3B77BA0-E181-4531-B029-EC8F16667D39}" type="slidenum">
              <a:rPr lang="ru-RU" altLang="ru-RU" sz="1000" b="1" smtClean="0">
                <a:solidFill>
                  <a:srgbClr val="008637"/>
                </a:solidFill>
              </a:rPr>
              <a:pPr algn="r" eaLnBrk="1" hangingPunct="1">
                <a:defRPr/>
              </a:pPr>
              <a:t>‹#›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438275"/>
            <a:ext cx="8642350" cy="29337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80249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id="{0FBA6FDD-B32D-4A5C-A393-1924C7D130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7050" y="0"/>
            <a:ext cx="2266950" cy="17351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</p:spPr>
        <p:txBody>
          <a:bodyPr anchor="ctr">
            <a:spAutoFit/>
          </a:bodyPr>
          <a:lstStyle>
            <a:lvl1pPr marL="182563" indent="-182563"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F5D9B"/>
              </a:buClr>
              <a:defRPr/>
            </a:pPr>
            <a:endParaRPr lang="en-US" altLang="ru-RU" dirty="0"/>
          </a:p>
          <a:p>
            <a:pPr eaLnBrk="1" hangingPunct="1">
              <a:buClr>
                <a:srgbClr val="0F5D9B"/>
              </a:buClr>
              <a:defRPr/>
            </a:pPr>
            <a:endParaRPr lang="en-US" altLang="ru-RU" dirty="0"/>
          </a:p>
          <a:p>
            <a:pPr eaLnBrk="1" hangingPunct="1">
              <a:buClr>
                <a:srgbClr val="0F5D9B"/>
              </a:buClr>
              <a:defRPr/>
            </a:pPr>
            <a:endParaRPr lang="ru-RU" alt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68CF818-0148-4D07-ADD3-279F95D03C66}"/>
              </a:ext>
            </a:extLst>
          </p:cNvPr>
          <p:cNvSpPr/>
          <p:nvPr userDrawn="1"/>
        </p:nvSpPr>
        <p:spPr>
          <a:xfrm>
            <a:off x="7159625" y="452438"/>
            <a:ext cx="170180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Здесь будет располагаться</a:t>
            </a:r>
          </a:p>
          <a:p>
            <a:pPr algn="ctr" eaLnBrk="1" hangingPunct="1">
              <a:defRPr/>
            </a:pP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видео с докладчиком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после создания презентации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голубой прямоугольник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нужно удалить, оставив только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место этого размера под видео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E6ABE05-C52F-48EF-A904-1FC8D23E21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000" b="1" dirty="0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D2A06F96-4E86-4E0E-AD65-A7238038F0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1AE868E2-7D43-4B65-9CA6-1DA01A9CC7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5A4AB86F-C138-44B7-A8C8-402E79D423AF}" type="slidenum">
              <a:rPr lang="ru-RU" altLang="ru-RU" sz="1000" b="1" smtClean="0">
                <a:solidFill>
                  <a:srgbClr val="008637"/>
                </a:solidFill>
              </a:rPr>
              <a:pPr algn="r" eaLnBrk="1" hangingPunct="1">
                <a:defRPr/>
              </a:pPr>
              <a:t>‹#›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826" y="1260475"/>
            <a:ext cx="4248150" cy="619125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86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0826" y="1879600"/>
            <a:ext cx="4248150" cy="263716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4264024" cy="6191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863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49" y="1879600"/>
            <a:ext cx="4264025" cy="263716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75656" y="340296"/>
            <a:ext cx="7200900" cy="3693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78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2F9DEEB5-AF93-445B-994A-0B5BA34A6B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7050" y="0"/>
            <a:ext cx="2266950" cy="17351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</p:spPr>
        <p:txBody>
          <a:bodyPr anchor="ctr">
            <a:spAutoFit/>
          </a:bodyPr>
          <a:lstStyle>
            <a:lvl1pPr marL="182563" indent="-182563"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F5D9B"/>
              </a:buClr>
              <a:defRPr/>
            </a:pPr>
            <a:endParaRPr lang="en-US" altLang="ru-RU" dirty="0"/>
          </a:p>
          <a:p>
            <a:pPr eaLnBrk="1" hangingPunct="1">
              <a:buClr>
                <a:srgbClr val="0F5D9B"/>
              </a:buClr>
              <a:defRPr/>
            </a:pPr>
            <a:endParaRPr lang="en-US" altLang="ru-RU" dirty="0"/>
          </a:p>
          <a:p>
            <a:pPr eaLnBrk="1" hangingPunct="1">
              <a:buClr>
                <a:srgbClr val="0F5D9B"/>
              </a:buClr>
              <a:defRPr/>
            </a:pPr>
            <a:endParaRPr lang="ru-RU" alt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71593F8-2FA2-4757-8F07-48E0021EF533}"/>
              </a:ext>
            </a:extLst>
          </p:cNvPr>
          <p:cNvSpPr/>
          <p:nvPr userDrawn="1"/>
        </p:nvSpPr>
        <p:spPr>
          <a:xfrm>
            <a:off x="7159625" y="452438"/>
            <a:ext cx="170180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Здесь будет располагаться</a:t>
            </a:r>
          </a:p>
          <a:p>
            <a:pPr algn="ctr" eaLnBrk="1" hangingPunct="1">
              <a:defRPr/>
            </a:pP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видео с докладчиком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после создания презентации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голубой прямоугольник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нужно удалить, оставив только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место этого размера под видео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52CC221-BE4D-4181-8A9E-E952A8CDB8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000" b="1" dirty="0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EE481C0F-41B7-4054-8A0E-15B7E80BF9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79A7A1A8-3118-4844-A485-981FFB1974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1DC38F21-326B-4C33-9E90-EC09667BE875}" type="slidenum">
              <a:rPr lang="ru-RU" altLang="ru-RU" sz="1000" b="1" smtClean="0">
                <a:solidFill>
                  <a:srgbClr val="008637"/>
                </a:solidFill>
              </a:rPr>
              <a:pPr algn="r" eaLnBrk="1" hangingPunct="1">
                <a:defRPr/>
              </a:pPr>
              <a:t>‹#›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50825" y="1438275"/>
            <a:ext cx="8642350" cy="2933700"/>
          </a:xfrm>
        </p:spPr>
        <p:txBody>
          <a:bodyPr/>
          <a:lstStyle>
            <a:lvl1pPr marL="0" indent="0" algn="l">
              <a:buNone/>
              <a:defRPr/>
            </a:lvl1pPr>
            <a:lvl2pPr marL="361950" indent="0" algn="l">
              <a:buNone/>
              <a:defRPr/>
            </a:lvl2pPr>
            <a:lvl3pPr marL="719137" indent="0" algn="l">
              <a:buNone/>
              <a:defRPr/>
            </a:lvl3pPr>
            <a:lvl4pPr marL="14097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6879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CBCBD774-4043-4742-956F-F59B2F35D3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7050" y="0"/>
            <a:ext cx="2266950" cy="17351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</p:spPr>
        <p:txBody>
          <a:bodyPr anchor="ctr">
            <a:spAutoFit/>
          </a:bodyPr>
          <a:lstStyle>
            <a:lvl1pPr marL="182563" indent="-182563"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F5D9B"/>
              </a:buClr>
              <a:defRPr/>
            </a:pPr>
            <a:endParaRPr lang="en-US" altLang="ru-RU" dirty="0"/>
          </a:p>
          <a:p>
            <a:pPr eaLnBrk="1" hangingPunct="1">
              <a:buClr>
                <a:srgbClr val="0F5D9B"/>
              </a:buClr>
              <a:defRPr/>
            </a:pPr>
            <a:endParaRPr lang="en-US" altLang="ru-RU" dirty="0"/>
          </a:p>
          <a:p>
            <a:pPr eaLnBrk="1" hangingPunct="1">
              <a:buClr>
                <a:srgbClr val="0F5D9B"/>
              </a:buClr>
              <a:defRPr/>
            </a:pPr>
            <a:endParaRPr lang="ru-RU" alt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3C17B3-866A-4F9A-96D5-AB609FB15C06}"/>
              </a:ext>
            </a:extLst>
          </p:cNvPr>
          <p:cNvSpPr/>
          <p:nvPr userDrawn="1"/>
        </p:nvSpPr>
        <p:spPr>
          <a:xfrm>
            <a:off x="7159625" y="452438"/>
            <a:ext cx="170180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Здесь будет располагаться</a:t>
            </a:r>
          </a:p>
          <a:p>
            <a:pPr algn="ctr" eaLnBrk="1" hangingPunct="1">
              <a:defRPr/>
            </a:pP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видео с докладчиком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после создания презентации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голубой прямоугольник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нужно удалить, оставив только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место этого размера под видео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40CAAE25-4785-43D5-9BF7-892C81670D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000" b="1" dirty="0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A2B632E-E507-4531-AFE9-6168261978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78A6781-0A6D-4048-8409-E291F68F67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13AAB3B0-9B68-4AC3-A89C-2D22036B50F7}" type="slidenum">
              <a:rPr lang="ru-RU" altLang="ru-RU" sz="1000" b="1" smtClean="0">
                <a:solidFill>
                  <a:srgbClr val="008637"/>
                </a:solidFill>
              </a:rPr>
              <a:pPr algn="r" eaLnBrk="1" hangingPunct="1">
                <a:defRPr/>
              </a:pPr>
              <a:t>‹#›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75656" y="340296"/>
            <a:ext cx="7200900" cy="36933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96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>
            <a:extLst>
              <a:ext uri="{FF2B5EF4-FFF2-40B4-BE49-F238E27FC236}">
                <a16:creationId xmlns:a16="http://schemas.microsoft.com/office/drawing/2014/main" id="{9918BD6A-7EAE-4A82-81A2-11A410D551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Layer 2">
            <a:extLst>
              <a:ext uri="{FF2B5EF4-FFF2-40B4-BE49-F238E27FC236}">
                <a16:creationId xmlns:a16="http://schemas.microsoft.com/office/drawing/2014/main" id="{F6E18C98-71B5-4D8A-A572-385348980E31}"/>
              </a:ext>
            </a:extLst>
          </p:cNvPr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12750"/>
            <a:ext cx="1141412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Rectangle 11"/>
          <p:cNvSpPr>
            <a:spLocks noGrp="1" noChangeArrowheads="1"/>
          </p:cNvSpPr>
          <p:nvPr>
            <p:ph type="ctrTitle"/>
          </p:nvPr>
        </p:nvSpPr>
        <p:spPr bwMode="auto">
          <a:xfrm>
            <a:off x="251520" y="2095277"/>
            <a:ext cx="8640960" cy="549275"/>
          </a:xfrm>
          <a:prstGeom prst="rect">
            <a:avLst/>
          </a:prstGeom>
          <a:noFill/>
        </p:spPr>
        <p:txBody>
          <a:bodyPr/>
          <a:lstStyle>
            <a:lvl1pPr algn="ctr">
              <a:defRPr sz="3600">
                <a:solidFill>
                  <a:srgbClr val="005531"/>
                </a:solidFill>
              </a:defRPr>
            </a:lvl1pPr>
          </a:lstStyle>
          <a:p>
            <a:pPr lvl="0"/>
            <a:r>
              <a:rPr lang="ru-RU" altLang="ru-RU" noProof="0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2967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3D3755F-133E-49C7-81F2-407117F4C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339725"/>
            <a:ext cx="72009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0" rIns="5400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7" name="Picture 16" descr="Layer 2">
            <a:extLst>
              <a:ext uri="{FF2B5EF4-FFF2-40B4-BE49-F238E27FC236}">
                <a16:creationId xmlns:a16="http://schemas.microsoft.com/office/drawing/2014/main" id="{5232BEF8-A4A2-4B0E-B3E9-80F613118EE6}"/>
              </a:ext>
            </a:extLst>
          </p:cNvPr>
          <p:cNvPicPr>
            <a:picLocks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3825"/>
            <a:ext cx="1141413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7">
            <a:extLst>
              <a:ext uri="{FF2B5EF4-FFF2-40B4-BE49-F238E27FC236}">
                <a16:creationId xmlns:a16="http://schemas.microsoft.com/office/drawing/2014/main" id="{4052EF00-FF37-41D0-9BAD-911C8279B5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38275"/>
            <a:ext cx="5761038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</p:txBody>
      </p:sp>
      <p:sp>
        <p:nvSpPr>
          <p:cNvPr id="49165" name="Rectangle 13">
            <a:extLst>
              <a:ext uri="{FF2B5EF4-FFF2-40B4-BE49-F238E27FC236}">
                <a16:creationId xmlns:a16="http://schemas.microsoft.com/office/drawing/2014/main" id="{E742E388-441C-4DD9-83DE-CE5FAB7EB9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000" b="1">
                <a:solidFill>
                  <a:srgbClr val="0086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1-2 февраля 2022 года </a:t>
            </a:r>
          </a:p>
        </p:txBody>
      </p:sp>
      <p:sp>
        <p:nvSpPr>
          <p:cNvPr id="49166" name="Rectangle 14">
            <a:extLst>
              <a:ext uri="{FF2B5EF4-FFF2-40B4-BE49-F238E27FC236}">
                <a16:creationId xmlns:a16="http://schemas.microsoft.com/office/drawing/2014/main" id="{4F5B999B-E639-4C0E-8B4E-4B17DC4A71E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800" b="1">
                <a:solidFill>
                  <a:srgbClr val="00863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XX</a:t>
            </a:r>
            <a:r>
              <a:rPr lang="en-US" altLang="ru-RU"/>
              <a:t>I</a:t>
            </a:r>
            <a:r>
              <a:rPr lang="ru-RU" altLang="ru-RU"/>
              <a:t>I международная научно-практическая конференция</a:t>
            </a:r>
            <a:br>
              <a:rPr lang="ru-RU" altLang="ru-RU"/>
            </a:br>
            <a:r>
              <a:rPr lang="ru-RU" altLang="ru-RU" sz="900"/>
              <a:t>НОВЫЕ ИНФОРМАЦИОННЫЕ ТЕХНОЛОГИИ В ОБРАЗОВАНИИ</a:t>
            </a:r>
            <a:r>
              <a:rPr lang="ru-RU" altLang="ru-RU"/>
              <a:t> </a:t>
            </a:r>
          </a:p>
        </p:txBody>
      </p:sp>
      <p:sp>
        <p:nvSpPr>
          <p:cNvPr id="49167" name="Rectangle 15">
            <a:extLst>
              <a:ext uri="{FF2B5EF4-FFF2-40B4-BE49-F238E27FC236}">
                <a16:creationId xmlns:a16="http://schemas.microsoft.com/office/drawing/2014/main" id="{619DDBB7-195E-4A45-A794-D60A7FB591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000" b="1">
                <a:solidFill>
                  <a:srgbClr val="008637"/>
                </a:solidFill>
              </a:defRPr>
            </a:lvl1pPr>
          </a:lstStyle>
          <a:p>
            <a:pPr>
              <a:defRPr/>
            </a:pPr>
            <a:fld id="{3CE9118A-AEBF-4FB2-AE52-0C6A49F8F3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Line 16">
            <a:extLst>
              <a:ext uri="{FF2B5EF4-FFF2-40B4-BE49-F238E27FC236}">
                <a16:creationId xmlns:a16="http://schemas.microsoft.com/office/drawing/2014/main" id="{D27F7BFB-B201-4318-9EE1-B6D129A8002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50825" y="4589463"/>
            <a:ext cx="8642350" cy="0"/>
          </a:xfrm>
          <a:prstGeom prst="line">
            <a:avLst/>
          </a:prstGeom>
          <a:noFill/>
          <a:ln w="9525">
            <a:solidFill>
              <a:srgbClr val="0086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2BD1F2B9-BA6F-4DA3-B836-0FC320053E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77050" y="0"/>
            <a:ext cx="2266950" cy="1735138"/>
          </a:xfrm>
          <a:prstGeom prst="rect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>
            <a:noFill/>
          </a:ln>
          <a:effectLst/>
        </p:spPr>
        <p:txBody>
          <a:bodyPr anchor="ctr">
            <a:spAutoFit/>
          </a:bodyPr>
          <a:lstStyle>
            <a:lvl1pPr marL="182563" indent="-182563">
              <a:spcBef>
                <a:spcPct val="35000"/>
              </a:spcBef>
              <a:buClr>
                <a:srgbClr val="00553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F5D9B"/>
              </a:buClr>
              <a:defRPr/>
            </a:pPr>
            <a:endParaRPr lang="en-US" altLang="ru-RU" dirty="0"/>
          </a:p>
          <a:p>
            <a:pPr eaLnBrk="1" hangingPunct="1">
              <a:buClr>
                <a:srgbClr val="0F5D9B"/>
              </a:buClr>
              <a:defRPr/>
            </a:pPr>
            <a:endParaRPr lang="en-US" altLang="ru-RU" dirty="0"/>
          </a:p>
          <a:p>
            <a:pPr eaLnBrk="1" hangingPunct="1">
              <a:buClr>
                <a:srgbClr val="0F5D9B"/>
              </a:buClr>
              <a:defRPr/>
            </a:pPr>
            <a:endParaRPr lang="ru-RU" alt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79B4E7B-368A-4042-84F8-DB2D618D7C6D}"/>
              </a:ext>
            </a:extLst>
          </p:cNvPr>
          <p:cNvSpPr/>
          <p:nvPr userDrawn="1"/>
        </p:nvSpPr>
        <p:spPr>
          <a:xfrm>
            <a:off x="7159625" y="452438"/>
            <a:ext cx="170180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Здесь будет располагаться</a:t>
            </a:r>
          </a:p>
          <a:p>
            <a:pPr algn="ctr" eaLnBrk="1" hangingPunct="1">
              <a:defRPr/>
            </a:pP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видео с докладчиком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после создания презентации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голубой прямоугольник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нужно удалить, оставив только</a:t>
            </a:r>
            <a:b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место этого размера под видео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553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3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3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3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553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F5D9B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F5D9B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F5D9B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F5D9B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82563" indent="-182563" algn="l" rtl="0" eaLnBrk="0" fontAlgn="base" hangingPunct="0">
        <a:spcBef>
          <a:spcPct val="35000"/>
        </a:spcBef>
        <a:spcAft>
          <a:spcPct val="0"/>
        </a:spcAft>
        <a:buClr>
          <a:srgbClr val="00553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177800" algn="l" rtl="0" eaLnBrk="0" fontAlgn="base" hangingPunct="0">
        <a:spcBef>
          <a:spcPct val="35000"/>
        </a:spcBef>
        <a:spcAft>
          <a:spcPct val="0"/>
        </a:spcAft>
        <a:buClr>
          <a:srgbClr val="008637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79388" algn="l" rtl="0" eaLnBrk="0" fontAlgn="base" hangingPunct="0">
        <a:spcBef>
          <a:spcPct val="35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38300" indent="-228600" algn="l" rtl="0" eaLnBrk="0" fontAlgn="base" hangingPunct="0">
        <a:spcBef>
          <a:spcPct val="35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35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1.wd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>
            <a:extLst>
              <a:ext uri="{FF2B5EF4-FFF2-40B4-BE49-F238E27FC236}">
                <a16:creationId xmlns:a16="http://schemas.microsoft.com/office/drawing/2014/main" id="{C6EF89DA-E8B1-4601-9A76-4EC8F531B1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550" y="1756886"/>
            <a:ext cx="8137525" cy="738664"/>
          </a:xfrm>
        </p:spPr>
        <p:txBody>
          <a:bodyPr/>
          <a:lstStyle/>
          <a:p>
            <a:pPr eaLnBrk="1" hangingPunct="1"/>
            <a:r>
              <a:rPr lang="ru-RU" altLang="ru-RU" dirty="0"/>
              <a:t>Важные нюансы настройки "1С:Колледж ПРОФ" на примере использования в ПК «ЭНЕРГИЯ»</a:t>
            </a:r>
          </a:p>
        </p:txBody>
      </p:sp>
      <p:sp>
        <p:nvSpPr>
          <p:cNvPr id="12291" name="Подзаголовок 5">
            <a:extLst>
              <a:ext uri="{FF2B5EF4-FFF2-40B4-BE49-F238E27FC236}">
                <a16:creationId xmlns:a16="http://schemas.microsoft.com/office/drawing/2014/main" id="{5490E282-7E05-4FED-ACA4-1D46D7AC38E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71550" y="3005138"/>
            <a:ext cx="4679950" cy="1243012"/>
          </a:xfrm>
        </p:spPr>
        <p:txBody>
          <a:bodyPr/>
          <a:lstStyle/>
          <a:p>
            <a:pPr eaLnBrk="1" hangingPunct="1"/>
            <a:r>
              <a:rPr lang="ru-RU" altLang="ru-RU" b="1" dirty="0"/>
              <a:t>Вахтин Иван Владимирович</a:t>
            </a:r>
          </a:p>
        </p:txBody>
      </p:sp>
      <p:sp>
        <p:nvSpPr>
          <p:cNvPr id="12292" name="Подзаголовок 5">
            <a:extLst>
              <a:ext uri="{FF2B5EF4-FFF2-40B4-BE49-F238E27FC236}">
                <a16:creationId xmlns:a16="http://schemas.microsoft.com/office/drawing/2014/main" id="{0E46E85D-FED9-41CD-A8B6-31FA51FAC5BB}"/>
              </a:ext>
            </a:extLst>
          </p:cNvPr>
          <p:cNvSpPr txBox="1">
            <a:spLocks/>
          </p:cNvSpPr>
          <p:nvPr/>
        </p:nvSpPr>
        <p:spPr bwMode="auto">
          <a:xfrm>
            <a:off x="971550" y="3625850"/>
            <a:ext cx="70294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F5D9B"/>
              </a:buClr>
              <a:buFont typeface="Wingdings" panose="05000000000000000000" pitchFamily="2" charset="2"/>
              <a:buNone/>
            </a:pPr>
            <a:r>
              <a:rPr lang="ru-RU" altLang="ru-RU" sz="1600"/>
              <a:t>Технический директор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FE6C6FDC-3158-4A0E-91CA-1B1264AAA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550" y="222250"/>
            <a:ext cx="5256213" cy="738188"/>
          </a:xfrm>
        </p:spPr>
        <p:txBody>
          <a:bodyPr/>
          <a:lstStyle/>
          <a:p>
            <a:r>
              <a:rPr lang="ru-RU" altLang="ru-RU" dirty="0"/>
              <a:t>Важные нюансы настройки "1С:Колледж ПРОФ"</a:t>
            </a:r>
          </a:p>
        </p:txBody>
      </p:sp>
      <p:sp>
        <p:nvSpPr>
          <p:cNvPr id="30725" name="Rectangle 13">
            <a:extLst>
              <a:ext uri="{FF2B5EF4-FFF2-40B4-BE49-F238E27FC236}">
                <a16:creationId xmlns:a16="http://schemas.microsoft.com/office/drawing/2014/main" id="{E54F54AC-E844-415C-B2AC-BD3B6C3A7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30726" name="Rectangle 14">
            <a:extLst>
              <a:ext uri="{FF2B5EF4-FFF2-40B4-BE49-F238E27FC236}">
                <a16:creationId xmlns:a16="http://schemas.microsoft.com/office/drawing/2014/main" id="{DEA70749-F792-4371-A70A-926F7C84D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30727" name="Rectangle 15">
            <a:extLst>
              <a:ext uri="{FF2B5EF4-FFF2-40B4-BE49-F238E27FC236}">
                <a16:creationId xmlns:a16="http://schemas.microsoft.com/office/drawing/2014/main" id="{44E08D4D-0768-4CBD-8555-606A45C07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F918BD7-F07F-4AAB-A8E4-E4207E09D01C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sp>
        <p:nvSpPr>
          <p:cNvPr id="19" name="Прямоугольник: скругленные углы 6">
            <a:extLst>
              <a:ext uri="{FF2B5EF4-FFF2-40B4-BE49-F238E27FC236}">
                <a16:creationId xmlns:a16="http://schemas.microsoft.com/office/drawing/2014/main" id="{706A228E-234F-474F-9726-E433DA2B1446}"/>
              </a:ext>
            </a:extLst>
          </p:cNvPr>
          <p:cNvSpPr/>
          <p:nvPr/>
        </p:nvSpPr>
        <p:spPr>
          <a:xfrm>
            <a:off x="899592" y="1955934"/>
            <a:ext cx="7272808" cy="1345049"/>
          </a:xfrm>
          <a:prstGeom prst="roundRect">
            <a:avLst/>
          </a:prstGeom>
          <a:solidFill>
            <a:srgbClr val="F7F7F7"/>
          </a:solidFill>
          <a:ln>
            <a:noFill/>
          </a:ln>
          <a:effectLst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795C2-0AF4-4456-9AE0-5FB34EE17ADB}"/>
              </a:ext>
            </a:extLst>
          </p:cNvPr>
          <p:cNvSpPr txBox="1"/>
          <p:nvPr/>
        </p:nvSpPr>
        <p:spPr>
          <a:xfrm>
            <a:off x="4140200" y="1924050"/>
            <a:ext cx="3987800" cy="1346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hangingPunct="1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400" b="1" dirty="0">
                <a:solidFill>
                  <a:srgbClr val="005531"/>
                </a:solidFill>
              </a:rPr>
              <a:t>ВЦ «Элайн» </a:t>
            </a:r>
            <a:r>
              <a:rPr lang="ru-RU" altLang="ru-RU" sz="1400" kern="0" dirty="0">
                <a:latin typeface="+mn-lt"/>
              </a:rPr>
              <a:t>ГК «</a:t>
            </a:r>
            <a:r>
              <a:rPr lang="ru-RU" altLang="ru-RU" sz="1400" kern="0" dirty="0" err="1">
                <a:latin typeface="+mn-lt"/>
              </a:rPr>
              <a:t>Промавтоматика</a:t>
            </a:r>
            <a:r>
              <a:rPr lang="ru-RU" altLang="ru-RU" sz="1400" kern="0" dirty="0">
                <a:latin typeface="+mn-lt"/>
              </a:rPr>
              <a:t>»</a:t>
            </a:r>
          </a:p>
          <a:p>
            <a:pPr lvl="1" eaLnBrk="1" hangingPunct="1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ru-RU" altLang="ru-RU" sz="1400" b="1" kern="0" dirty="0">
                <a:latin typeface="+mn-lt"/>
              </a:rPr>
              <a:t>Тел</a:t>
            </a:r>
            <a:r>
              <a:rPr lang="ru-RU" altLang="ru-RU" sz="1400" kern="0" dirty="0">
                <a:latin typeface="+mn-lt"/>
              </a:rPr>
              <a:t>.:  (4912) 50-10-20, (903) 837-19-91</a:t>
            </a:r>
          </a:p>
          <a:p>
            <a:pPr lvl="1" eaLnBrk="1" hangingPunct="1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ru-RU" altLang="ru-RU" sz="1400" b="1" kern="0" dirty="0" err="1">
                <a:latin typeface="+mn-lt"/>
              </a:rPr>
              <a:t>Email</a:t>
            </a:r>
            <a:r>
              <a:rPr lang="ru-RU" altLang="ru-RU" sz="1400" kern="0" dirty="0">
                <a:latin typeface="+mn-lt"/>
              </a:rPr>
              <a:t>: info@1c-pa.ru, ivakhtin@1c-pa.ru </a:t>
            </a:r>
          </a:p>
          <a:p>
            <a:pPr lvl="1" eaLnBrk="1" hangingPunct="1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ru-RU" altLang="ru-RU" sz="1400" b="1" kern="0" dirty="0" err="1">
                <a:latin typeface="+mn-lt"/>
              </a:rPr>
              <a:t>Skype</a:t>
            </a:r>
            <a:r>
              <a:rPr lang="ru-RU" altLang="ru-RU" sz="1400" kern="0" dirty="0">
                <a:latin typeface="+mn-lt"/>
              </a:rPr>
              <a:t>: ivakhtin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01BB4C-1E17-4025-8B8E-AB63F04E8083}"/>
              </a:ext>
            </a:extLst>
          </p:cNvPr>
          <p:cNvSpPr txBox="1"/>
          <p:nvPr/>
        </p:nvSpPr>
        <p:spPr bwMode="auto">
          <a:xfrm>
            <a:off x="3276600" y="3436640"/>
            <a:ext cx="1997075" cy="376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US" altLang="ru-RU" sz="1400" u="sng" dirty="0">
                <a:solidFill>
                  <a:srgbClr val="0D3E65"/>
                </a:solidFill>
              </a:rPr>
              <a:t>www.1c-pa.ru</a:t>
            </a:r>
            <a:endParaRPr lang="ru-RU" altLang="ru-RU" sz="1400" u="sng" kern="0" dirty="0">
              <a:latin typeface="+mn-lt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F0863E93-81F2-4745-B0DE-F22FF7BA5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/>
        </p:blipFill>
        <p:spPr bwMode="auto">
          <a:xfrm>
            <a:off x="827584" y="2284512"/>
            <a:ext cx="3212076" cy="57492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4">
            <a:extLst>
              <a:ext uri="{FF2B5EF4-FFF2-40B4-BE49-F238E27FC236}">
                <a16:creationId xmlns:a16="http://schemas.microsoft.com/office/drawing/2014/main" id="{C6EF89DA-E8B1-4601-9A76-4EC8F531B1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550" y="1756886"/>
            <a:ext cx="8137525" cy="738664"/>
          </a:xfrm>
        </p:spPr>
        <p:txBody>
          <a:bodyPr/>
          <a:lstStyle/>
          <a:p>
            <a:pPr eaLnBrk="1" hangingPunct="1"/>
            <a:r>
              <a:rPr lang="ru-RU" altLang="ru-RU" dirty="0"/>
              <a:t>Важные нюансы настройки "1С:Колледж ПРОФ" на примере использования в ПК «ЭНЕРГИЯ»</a:t>
            </a:r>
          </a:p>
        </p:txBody>
      </p:sp>
      <p:sp>
        <p:nvSpPr>
          <p:cNvPr id="12291" name="Подзаголовок 5">
            <a:extLst>
              <a:ext uri="{FF2B5EF4-FFF2-40B4-BE49-F238E27FC236}">
                <a16:creationId xmlns:a16="http://schemas.microsoft.com/office/drawing/2014/main" id="{5490E282-7E05-4FED-ACA4-1D46D7AC38E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71550" y="3005138"/>
            <a:ext cx="4679950" cy="1243012"/>
          </a:xfrm>
        </p:spPr>
        <p:txBody>
          <a:bodyPr/>
          <a:lstStyle/>
          <a:p>
            <a:pPr eaLnBrk="1" hangingPunct="1"/>
            <a:r>
              <a:rPr lang="ru-RU" altLang="ru-RU" b="1" dirty="0"/>
              <a:t>Самойлова Елена Сергеевна</a:t>
            </a:r>
          </a:p>
        </p:txBody>
      </p:sp>
      <p:sp>
        <p:nvSpPr>
          <p:cNvPr id="12292" name="Подзаголовок 5">
            <a:extLst>
              <a:ext uri="{FF2B5EF4-FFF2-40B4-BE49-F238E27FC236}">
                <a16:creationId xmlns:a16="http://schemas.microsoft.com/office/drawing/2014/main" id="{0E46E85D-FED9-41CD-A8B6-31FA51FAC5BB}"/>
              </a:ext>
            </a:extLst>
          </p:cNvPr>
          <p:cNvSpPr txBox="1">
            <a:spLocks/>
          </p:cNvSpPr>
          <p:nvPr/>
        </p:nvSpPr>
        <p:spPr bwMode="auto">
          <a:xfrm>
            <a:off x="971550" y="3625850"/>
            <a:ext cx="2448322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0F5D9B"/>
              </a:buClr>
              <a:buFont typeface="Wingdings" panose="05000000000000000000" pitchFamily="2" charset="2"/>
              <a:buNone/>
            </a:pPr>
            <a:r>
              <a:rPr lang="ru-RU" altLang="ru-RU" sz="1600" dirty="0"/>
              <a:t>Методист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52FB88-B115-415F-8B51-F068008CF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733462"/>
            <a:ext cx="1684422" cy="12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7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50C2D13D-BBEA-4020-A33A-F39924D39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550" y="222012"/>
            <a:ext cx="5256213" cy="738664"/>
          </a:xfrm>
        </p:spPr>
        <p:txBody>
          <a:bodyPr/>
          <a:lstStyle/>
          <a:p>
            <a:r>
              <a:rPr lang="ru-RU" altLang="ru-RU" dirty="0"/>
              <a:t>Подмосковный колледж «ЭНЕРГИЯ»</a:t>
            </a:r>
          </a:p>
        </p:txBody>
      </p:sp>
      <p:sp>
        <p:nvSpPr>
          <p:cNvPr id="13317" name="Rectangle 13">
            <a:extLst>
              <a:ext uri="{FF2B5EF4-FFF2-40B4-BE49-F238E27FC236}">
                <a16:creationId xmlns:a16="http://schemas.microsoft.com/office/drawing/2014/main" id="{BAAAA87D-D1D8-43B9-9174-05144FACC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13318" name="Rectangle 14">
            <a:extLst>
              <a:ext uri="{FF2B5EF4-FFF2-40B4-BE49-F238E27FC236}">
                <a16:creationId xmlns:a16="http://schemas.microsoft.com/office/drawing/2014/main" id="{B6F82996-A4D0-4A4E-BEF5-88A3AA6A1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13319" name="Rectangle 15">
            <a:extLst>
              <a:ext uri="{FF2B5EF4-FFF2-40B4-BE49-F238E27FC236}">
                <a16:creationId xmlns:a16="http://schemas.microsoft.com/office/drawing/2014/main" id="{EC0CE483-8382-4EE9-8846-304D5D2A3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C5C9EB-2EA6-488C-86F3-935D76EE21BE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BD786B-3E9A-4ED9-8539-3B51BBBC71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08"/>
          <a:stretch/>
        </p:blipFill>
        <p:spPr>
          <a:xfrm>
            <a:off x="5632270" y="1779236"/>
            <a:ext cx="2687808" cy="71650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60CE019-013C-4AF9-884D-9A9C5DC540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7" b="31556"/>
          <a:stretch/>
        </p:blipFill>
        <p:spPr>
          <a:xfrm>
            <a:off x="2944462" y="1681883"/>
            <a:ext cx="2687808" cy="86409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A6E7FF7-0F60-4F42-89FC-BCD0FA8C5D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44"/>
          <a:stretch/>
        </p:blipFill>
        <p:spPr>
          <a:xfrm>
            <a:off x="256654" y="1780456"/>
            <a:ext cx="2687808" cy="738664"/>
          </a:xfrm>
          <a:prstGeom prst="rect">
            <a:avLst/>
          </a:prstGeom>
        </p:spPr>
      </p:pic>
      <p:sp>
        <p:nvSpPr>
          <p:cNvPr id="30" name="TextBox 3">
            <a:extLst>
              <a:ext uri="{FF2B5EF4-FFF2-40B4-BE49-F238E27FC236}">
                <a16:creationId xmlns:a16="http://schemas.microsoft.com/office/drawing/2014/main" id="{719139A6-007C-4B70-AD34-4867BF28B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729" y="2545979"/>
            <a:ext cx="2839948" cy="172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900" dirty="0"/>
              <a:t>Центр авиационной подготовки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900" dirty="0"/>
              <a:t>Центр информационно-технологической подготовки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900" dirty="0"/>
              <a:t>Центр медицинской подготовки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900" dirty="0"/>
              <a:t>Центр оборонно-промышленной подготовки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900" dirty="0"/>
              <a:t>Центр подготовки сферы услуг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900" dirty="0"/>
              <a:t>Центр специальной подготовки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900" dirty="0"/>
              <a:t>Центр строительно-логистической подготовки</a:t>
            </a:r>
          </a:p>
        </p:txBody>
      </p:sp>
      <p:sp>
        <p:nvSpPr>
          <p:cNvPr id="31" name="TextBox 3">
            <a:extLst>
              <a:ext uri="{FF2B5EF4-FFF2-40B4-BE49-F238E27FC236}">
                <a16:creationId xmlns:a16="http://schemas.microsoft.com/office/drawing/2014/main" id="{73E87B55-17A6-4296-8E22-28BD5CC2B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677" y="2519120"/>
            <a:ext cx="2839948" cy="172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900" dirty="0"/>
              <a:t>По программам подготовки специалистов среднего звена - 42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900" dirty="0"/>
              <a:t>По программам подготовки квалифицированных рабочих, служащих – 13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900" dirty="0"/>
              <a:t>По программам профессиональной подготовки (физические лица с ОВЗ и инвалиды) - 3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altLang="ru-RU" sz="900" dirty="0"/>
          </a:p>
        </p:txBody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52DC00BC-5F45-4EB2-856B-0509AACA3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9056" y="2475423"/>
            <a:ext cx="2812961" cy="89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900" dirty="0"/>
              <a:t>Общее количество студентов по всем видам образовательных программ в 2021 году достигало отметки 5 тысяч единиц и с каждым годом контингент увеличивается.</a:t>
            </a:r>
          </a:p>
        </p:txBody>
      </p:sp>
    </p:spTree>
    <p:extLst>
      <p:ext uri="{BB962C8B-B14F-4D97-AF65-F5344CB8AC3E}">
        <p14:creationId xmlns:p14="http://schemas.microsoft.com/office/powerpoint/2010/main" val="311498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6F3522A8-DEE0-467B-A785-D87C1002A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550" y="222250"/>
            <a:ext cx="5256213" cy="738188"/>
          </a:xfrm>
        </p:spPr>
        <p:txBody>
          <a:bodyPr/>
          <a:lstStyle/>
          <a:p>
            <a:r>
              <a:rPr lang="ru-RU" altLang="ru-RU" dirty="0"/>
              <a:t>Важные нюансы настройки "1С:Колледж ПРОФ"</a:t>
            </a:r>
          </a:p>
        </p:txBody>
      </p:sp>
      <p:sp>
        <p:nvSpPr>
          <p:cNvPr id="19460" name="Rectangle 13">
            <a:extLst>
              <a:ext uri="{FF2B5EF4-FFF2-40B4-BE49-F238E27FC236}">
                <a16:creationId xmlns:a16="http://schemas.microsoft.com/office/drawing/2014/main" id="{0B8CFCD3-7E9B-40F3-9F29-F95D7B0C6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19461" name="Rectangle 14">
            <a:extLst>
              <a:ext uri="{FF2B5EF4-FFF2-40B4-BE49-F238E27FC236}">
                <a16:creationId xmlns:a16="http://schemas.microsoft.com/office/drawing/2014/main" id="{DD610E12-89FD-4903-A71A-203D44DAB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19462" name="Rectangle 15">
            <a:extLst>
              <a:ext uri="{FF2B5EF4-FFF2-40B4-BE49-F238E27FC236}">
                <a16:creationId xmlns:a16="http://schemas.microsoft.com/office/drawing/2014/main" id="{2F82D765-A330-4546-B8B1-1F343A1CE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0E96849-3CEB-4B28-B38E-6564C37D6008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sp>
        <p:nvSpPr>
          <p:cNvPr id="19465" name="TextBox 3">
            <a:extLst>
              <a:ext uri="{FF2B5EF4-FFF2-40B4-BE49-F238E27FC236}">
                <a16:creationId xmlns:a16="http://schemas.microsoft.com/office/drawing/2014/main" id="{3BA6F9A6-17EB-4843-A468-0D0A1AF61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6" y="1820863"/>
            <a:ext cx="232628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ru-RU" altLang="ru-RU" sz="1400" b="1" dirty="0"/>
              <a:t>Документооборот на полном </a:t>
            </a:r>
            <a:r>
              <a:rPr lang="ru-RU" altLang="ru-RU" sz="1400" b="1" dirty="0" err="1"/>
              <a:t>дистанте</a:t>
            </a:r>
            <a:r>
              <a:rPr lang="ru-RU" altLang="ru-RU" sz="1400" b="1" dirty="0"/>
              <a:t> в 2020-2021 учебном году</a:t>
            </a:r>
          </a:p>
          <a:p>
            <a:pPr>
              <a:buFont typeface="Arial" panose="020B0604020202020204" pitchFamily="34" charset="0"/>
              <a:buChar char="•"/>
            </a:pPr>
            <a:endParaRPr lang="ru-RU" altLang="ru-RU" sz="1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1400" dirty="0"/>
              <a:t>Справки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1400" dirty="0"/>
              <a:t>Приказы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1400" dirty="0"/>
              <a:t>Договора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1400" dirty="0"/>
              <a:t>Квитанции на оплату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1400" dirty="0"/>
              <a:t>Отчеты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F9A4AF7-15DC-4021-8CBA-3B132718C57B}"/>
              </a:ext>
            </a:extLst>
          </p:cNvPr>
          <p:cNvCxnSpPr>
            <a:cxnSpLocks/>
          </p:cNvCxnSpPr>
          <p:nvPr/>
        </p:nvCxnSpPr>
        <p:spPr>
          <a:xfrm>
            <a:off x="2916238" y="1563688"/>
            <a:ext cx="0" cy="2665412"/>
          </a:xfrm>
          <a:prstGeom prst="line">
            <a:avLst/>
          </a:prstGeom>
          <a:ln w="57150" cmpd="thickThin">
            <a:solidFill>
              <a:srgbClr val="008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B51A63DC-6378-4DD5-A7B8-16DCC0BCB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654" y="1546192"/>
            <a:ext cx="4104555" cy="266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222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6F3522A8-DEE0-467B-A785-D87C1002A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550" y="222250"/>
            <a:ext cx="5256213" cy="738188"/>
          </a:xfrm>
        </p:spPr>
        <p:txBody>
          <a:bodyPr/>
          <a:lstStyle/>
          <a:p>
            <a:r>
              <a:rPr lang="ru-RU" altLang="ru-RU" dirty="0"/>
              <a:t>Важные нюансы настройки "1С:Колледж ПРОФ"</a:t>
            </a:r>
          </a:p>
        </p:txBody>
      </p:sp>
      <p:sp>
        <p:nvSpPr>
          <p:cNvPr id="19460" name="Rectangle 13">
            <a:extLst>
              <a:ext uri="{FF2B5EF4-FFF2-40B4-BE49-F238E27FC236}">
                <a16:creationId xmlns:a16="http://schemas.microsoft.com/office/drawing/2014/main" id="{0B8CFCD3-7E9B-40F3-9F29-F95D7B0C6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19461" name="Rectangle 14">
            <a:extLst>
              <a:ext uri="{FF2B5EF4-FFF2-40B4-BE49-F238E27FC236}">
                <a16:creationId xmlns:a16="http://schemas.microsoft.com/office/drawing/2014/main" id="{DD610E12-89FD-4903-A71A-203D44DAB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19462" name="Rectangle 15">
            <a:extLst>
              <a:ext uri="{FF2B5EF4-FFF2-40B4-BE49-F238E27FC236}">
                <a16:creationId xmlns:a16="http://schemas.microsoft.com/office/drawing/2014/main" id="{2F82D765-A330-4546-B8B1-1F343A1CE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0E96849-3CEB-4B28-B38E-6564C37D6008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graphicFrame>
        <p:nvGraphicFramePr>
          <p:cNvPr id="9" name="Объект 3">
            <a:extLst>
              <a:ext uri="{FF2B5EF4-FFF2-40B4-BE49-F238E27FC236}">
                <a16:creationId xmlns:a16="http://schemas.microsoft.com/office/drawing/2014/main" id="{91E57812-157E-4653-BA16-7C3BB9709D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0825" y="1438275"/>
          <a:ext cx="7345511" cy="3006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04054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FE6C6FDC-3158-4A0E-91CA-1B1264AAA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550" y="222250"/>
            <a:ext cx="5256213" cy="738188"/>
          </a:xfrm>
        </p:spPr>
        <p:txBody>
          <a:bodyPr/>
          <a:lstStyle/>
          <a:p>
            <a:r>
              <a:rPr lang="ru-RU" altLang="ru-RU" dirty="0"/>
              <a:t>Важные нюансы настройки "1С:Колледж ПРОФ"</a:t>
            </a:r>
          </a:p>
        </p:txBody>
      </p:sp>
      <p:sp>
        <p:nvSpPr>
          <p:cNvPr id="30725" name="Rectangle 13">
            <a:extLst>
              <a:ext uri="{FF2B5EF4-FFF2-40B4-BE49-F238E27FC236}">
                <a16:creationId xmlns:a16="http://schemas.microsoft.com/office/drawing/2014/main" id="{E54F54AC-E844-415C-B2AC-BD3B6C3A7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30726" name="Rectangle 14">
            <a:extLst>
              <a:ext uri="{FF2B5EF4-FFF2-40B4-BE49-F238E27FC236}">
                <a16:creationId xmlns:a16="http://schemas.microsoft.com/office/drawing/2014/main" id="{DEA70749-F792-4371-A70A-926F7C84D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30727" name="Rectangle 15">
            <a:extLst>
              <a:ext uri="{FF2B5EF4-FFF2-40B4-BE49-F238E27FC236}">
                <a16:creationId xmlns:a16="http://schemas.microsoft.com/office/drawing/2014/main" id="{44E08D4D-0768-4CBD-8555-606A45C07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F918BD7-F07F-4AAB-A8E4-E4207E09D01C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sp>
        <p:nvSpPr>
          <p:cNvPr id="19" name="Прямоугольник: скругленные углы 6">
            <a:extLst>
              <a:ext uri="{FF2B5EF4-FFF2-40B4-BE49-F238E27FC236}">
                <a16:creationId xmlns:a16="http://schemas.microsoft.com/office/drawing/2014/main" id="{706A228E-234F-474F-9726-E433DA2B1446}"/>
              </a:ext>
            </a:extLst>
          </p:cNvPr>
          <p:cNvSpPr/>
          <p:nvPr/>
        </p:nvSpPr>
        <p:spPr>
          <a:xfrm>
            <a:off x="899592" y="1955934"/>
            <a:ext cx="7272808" cy="1345049"/>
          </a:xfrm>
          <a:prstGeom prst="roundRect">
            <a:avLst/>
          </a:prstGeom>
          <a:solidFill>
            <a:srgbClr val="F7F7F7"/>
          </a:solidFill>
          <a:ln>
            <a:noFill/>
          </a:ln>
          <a:effectLst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795C2-0AF4-4456-9AE0-5FB34EE17ADB}"/>
              </a:ext>
            </a:extLst>
          </p:cNvPr>
          <p:cNvSpPr txBox="1"/>
          <p:nvPr/>
        </p:nvSpPr>
        <p:spPr>
          <a:xfrm>
            <a:off x="4140200" y="1924050"/>
            <a:ext cx="3987800" cy="1668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hangingPunct="1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400" b="1" dirty="0">
                <a:solidFill>
                  <a:srgbClr val="005531"/>
                </a:solidFill>
              </a:rPr>
              <a:t>ГАПОУ МО «ПК «Энергия» </a:t>
            </a:r>
            <a:r>
              <a:rPr lang="ru-RU" altLang="ru-RU" sz="1400" kern="0" dirty="0">
                <a:latin typeface="+mn-lt"/>
              </a:rPr>
              <a:t> </a:t>
            </a:r>
          </a:p>
          <a:p>
            <a:pPr lvl="1" eaLnBrk="1" hangingPunct="1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400" kern="0" dirty="0">
                <a:latin typeface="+mn-lt"/>
              </a:rPr>
              <a:t>Самойлова Елена Сергеевна</a:t>
            </a:r>
          </a:p>
          <a:p>
            <a:pPr lvl="1" eaLnBrk="1" hangingPunct="1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ru-RU" altLang="ru-RU" sz="1400" b="1" kern="0" dirty="0">
                <a:latin typeface="+mn-lt"/>
              </a:rPr>
              <a:t>Тел</a:t>
            </a:r>
            <a:r>
              <a:rPr lang="ru-RU" altLang="ru-RU" sz="1400" kern="0" dirty="0">
                <a:latin typeface="+mn-lt"/>
              </a:rPr>
              <a:t>.:  +7 (916) 427-46-20</a:t>
            </a:r>
          </a:p>
          <a:p>
            <a:pPr lvl="1" eaLnBrk="1" hangingPunct="1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ru-RU" altLang="ru-RU" sz="1400" b="1" kern="0" dirty="0" err="1">
                <a:latin typeface="+mn-lt"/>
              </a:rPr>
              <a:t>Email</a:t>
            </a:r>
            <a:r>
              <a:rPr lang="ru-RU" altLang="ru-RU" sz="1400" kern="0" dirty="0">
                <a:latin typeface="+mn-lt"/>
              </a:rPr>
              <a:t>: </a:t>
            </a:r>
            <a:r>
              <a:rPr lang="en-US" altLang="ru-RU" sz="1400" kern="0" dirty="0">
                <a:latin typeface="+mn-lt"/>
              </a:rPr>
              <a:t>statistics@energypk.ru</a:t>
            </a:r>
            <a:endParaRPr lang="ru-RU" altLang="ru-RU" sz="1400" kern="0" dirty="0">
              <a:latin typeface="+mn-lt"/>
            </a:endParaRPr>
          </a:p>
          <a:p>
            <a:pPr lvl="1" eaLnBrk="1" hangingPunct="1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ru-RU" altLang="ru-RU" sz="1400" b="1" kern="0" dirty="0">
                <a:latin typeface="+mn-lt"/>
              </a:rPr>
              <a:t>Skype</a:t>
            </a:r>
            <a:r>
              <a:rPr lang="ru-RU" altLang="ru-RU" sz="1400" kern="0" dirty="0">
                <a:latin typeface="+mn-lt"/>
              </a:rPr>
              <a:t>: </a:t>
            </a:r>
            <a:r>
              <a:rPr lang="en-US" altLang="ru-RU" sz="1400" kern="0" dirty="0" err="1">
                <a:latin typeface="+mn-lt"/>
              </a:rPr>
              <a:t>esamoilova</a:t>
            </a:r>
            <a:endParaRPr lang="ru-RU" altLang="ru-RU" sz="1400" kern="0" dirty="0">
              <a:latin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01BB4C-1E17-4025-8B8E-AB63F04E8083}"/>
              </a:ext>
            </a:extLst>
          </p:cNvPr>
          <p:cNvSpPr txBox="1"/>
          <p:nvPr/>
        </p:nvSpPr>
        <p:spPr bwMode="auto">
          <a:xfrm>
            <a:off x="3059832" y="3793165"/>
            <a:ext cx="223224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en-US" altLang="ru-RU" sz="1400" u="sng" dirty="0">
                <a:solidFill>
                  <a:srgbClr val="0D3E65"/>
                </a:solidFill>
              </a:rPr>
              <a:t>www. energypk.ru</a:t>
            </a:r>
            <a:endParaRPr lang="ru-RU" altLang="ru-RU" sz="1400" u="sng" kern="0" dirty="0">
              <a:latin typeface="+mn-lt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3A650E1-C492-4448-A3BC-836E52B15CFD}"/>
              </a:ext>
            </a:extLst>
          </p:cNvPr>
          <p:cNvGrpSpPr/>
          <p:nvPr/>
        </p:nvGrpSpPr>
        <p:grpSpPr>
          <a:xfrm>
            <a:off x="810705" y="2143155"/>
            <a:ext cx="3059286" cy="950358"/>
            <a:chOff x="1196526" y="2148532"/>
            <a:chExt cx="2346107" cy="728811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1505D86-33FB-4E40-8B98-93B31DE613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5939"/>
            <a:stretch/>
          </p:blipFill>
          <p:spPr>
            <a:xfrm>
              <a:off x="1858211" y="2239094"/>
              <a:ext cx="1684422" cy="547688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2B6A4B5C-7128-4A88-BCC6-1E5FCF137A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6911" b="41368"/>
            <a:stretch/>
          </p:blipFill>
          <p:spPr>
            <a:xfrm>
              <a:off x="1196526" y="2148532"/>
              <a:ext cx="725803" cy="72881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0C53DB2A-31BE-4343-BD77-14F3C5173B4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095500"/>
            <a:ext cx="8642350" cy="549275"/>
          </a:xfrm>
        </p:spPr>
        <p:txBody>
          <a:bodyPr/>
          <a:lstStyle/>
          <a:p>
            <a:pPr eaLnBrk="1" hangingPunct="1"/>
            <a:r>
              <a:rPr lang="ru-RU" altLang="ru-RU" sz="3200"/>
              <a:t>СПАСИБО </a:t>
            </a:r>
            <a:br>
              <a:rPr lang="ru-RU" altLang="ru-RU" sz="3200"/>
            </a:br>
            <a:r>
              <a:rPr lang="ru-RU" altLang="ru-RU" sz="3200"/>
              <a:t>ЗА ВНИМАНИЕ!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50C2D13D-BBEA-4020-A33A-F39924D39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550" y="406678"/>
            <a:ext cx="5256213" cy="369332"/>
          </a:xfrm>
        </p:spPr>
        <p:txBody>
          <a:bodyPr/>
          <a:lstStyle/>
          <a:p>
            <a:r>
              <a:rPr lang="ru-RU" altLang="ru-RU" dirty="0"/>
              <a:t>О нас:</a:t>
            </a:r>
          </a:p>
        </p:txBody>
      </p:sp>
      <p:sp>
        <p:nvSpPr>
          <p:cNvPr id="13317" name="Rectangle 13">
            <a:extLst>
              <a:ext uri="{FF2B5EF4-FFF2-40B4-BE49-F238E27FC236}">
                <a16:creationId xmlns:a16="http://schemas.microsoft.com/office/drawing/2014/main" id="{BAAAA87D-D1D8-43B9-9174-05144FACC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13318" name="Rectangle 14">
            <a:extLst>
              <a:ext uri="{FF2B5EF4-FFF2-40B4-BE49-F238E27FC236}">
                <a16:creationId xmlns:a16="http://schemas.microsoft.com/office/drawing/2014/main" id="{B6F82996-A4D0-4A4E-BEF5-88A3AA6A1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13319" name="Rectangle 15">
            <a:extLst>
              <a:ext uri="{FF2B5EF4-FFF2-40B4-BE49-F238E27FC236}">
                <a16:creationId xmlns:a16="http://schemas.microsoft.com/office/drawing/2014/main" id="{EC0CE483-8382-4EE9-8846-304D5D2A3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C5C9EB-2EA6-488C-86F3-935D76EE21BE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9481B07-0D98-44DD-BBD0-26E26D5E0233}"/>
              </a:ext>
            </a:extLst>
          </p:cNvPr>
          <p:cNvGrpSpPr/>
          <p:nvPr/>
        </p:nvGrpSpPr>
        <p:grpSpPr>
          <a:xfrm>
            <a:off x="7020272" y="3352887"/>
            <a:ext cx="1932823" cy="594608"/>
            <a:chOff x="7020272" y="3352887"/>
            <a:chExt cx="1932823" cy="594608"/>
          </a:xfrm>
        </p:grpSpPr>
        <p:pic>
          <p:nvPicPr>
            <p:cNvPr id="13331" name="Рисунок 27">
              <a:extLst>
                <a:ext uri="{FF2B5EF4-FFF2-40B4-BE49-F238E27FC236}">
                  <a16:creationId xmlns:a16="http://schemas.microsoft.com/office/drawing/2014/main" id="{C9B004B1-8667-44DC-82A1-1C91D054E7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63594" flipV="1">
              <a:off x="7855344" y="3352887"/>
              <a:ext cx="341160" cy="37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7038862-B10D-4584-AEF5-CCEF9823AF9A}"/>
                </a:ext>
              </a:extLst>
            </p:cNvPr>
            <p:cNvSpPr txBox="1"/>
            <p:nvPr/>
          </p:nvSpPr>
          <p:spPr bwMode="auto">
            <a:xfrm>
              <a:off x="7020272" y="3571943"/>
              <a:ext cx="1932823" cy="375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>
                <a:lnSpc>
                  <a:spcPct val="150000"/>
                </a:lnSpc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en-US" altLang="ru-RU" sz="1400" u="sng" dirty="0">
                  <a:solidFill>
                    <a:srgbClr val="0D3E65"/>
                  </a:solidFill>
                </a:rPr>
                <a:t>www.1c-pa.ru</a:t>
              </a:r>
              <a:endParaRPr lang="ru-RU" altLang="ru-RU" sz="1400" u="sng" kern="0" dirty="0">
                <a:latin typeface="+mn-lt"/>
              </a:endParaRP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2B9DC9A-644E-486F-A853-CF3CE5584F2A}"/>
              </a:ext>
            </a:extLst>
          </p:cNvPr>
          <p:cNvGrpSpPr/>
          <p:nvPr/>
        </p:nvGrpSpPr>
        <p:grpSpPr>
          <a:xfrm>
            <a:off x="477205" y="1536119"/>
            <a:ext cx="6543067" cy="2476585"/>
            <a:chOff x="477205" y="1536119"/>
            <a:chExt cx="6543067" cy="2476585"/>
          </a:xfrm>
        </p:grpSpPr>
        <p:sp>
          <p:nvSpPr>
            <p:cNvPr id="19" name="Прямоугольник: скругленные углы 6">
              <a:extLst>
                <a:ext uri="{FF2B5EF4-FFF2-40B4-BE49-F238E27FC236}">
                  <a16:creationId xmlns:a16="http://schemas.microsoft.com/office/drawing/2014/main" id="{4A253479-A049-4F37-9EA9-22C7C1F46DE8}"/>
                </a:ext>
              </a:extLst>
            </p:cNvPr>
            <p:cNvSpPr/>
            <p:nvPr/>
          </p:nvSpPr>
          <p:spPr>
            <a:xfrm>
              <a:off x="548449" y="2934628"/>
              <a:ext cx="6471823" cy="1078076"/>
            </a:xfrm>
            <a:prstGeom prst="roundRect">
              <a:avLst/>
            </a:prstGeom>
            <a:solidFill>
              <a:srgbClr val="F7F7F7"/>
            </a:solidFill>
            <a:ln>
              <a:noFill/>
            </a:ln>
            <a:effectLst>
              <a:softEdge rad="63500"/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ru-RU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6630A9-6304-4D64-B124-E0ECBFDFCE42}"/>
                </a:ext>
              </a:extLst>
            </p:cNvPr>
            <p:cNvSpPr txBox="1"/>
            <p:nvPr/>
          </p:nvSpPr>
          <p:spPr>
            <a:xfrm>
              <a:off x="3019422" y="2594566"/>
              <a:ext cx="4000850" cy="1345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eaLnBrk="1" hangingPunct="1">
                <a:lnSpc>
                  <a:spcPct val="150000"/>
                </a:lnSpc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altLang="ru-RU" sz="1400" b="1" dirty="0"/>
                <a:t>ВЦ «Элайн» </a:t>
              </a:r>
              <a:r>
                <a:rPr lang="ru-RU" altLang="ru-RU" sz="1400" kern="0" dirty="0">
                  <a:latin typeface="+mn-lt"/>
                </a:rPr>
                <a:t>ГК «</a:t>
              </a:r>
              <a:r>
                <a:rPr lang="ru-RU" altLang="ru-RU" sz="1400" kern="0" dirty="0" err="1">
                  <a:latin typeface="+mn-lt"/>
                </a:rPr>
                <a:t>Промавтоматика</a:t>
              </a:r>
              <a:r>
                <a:rPr lang="ru-RU" altLang="ru-RU" sz="1400" kern="0" dirty="0">
                  <a:latin typeface="+mn-lt"/>
                </a:rPr>
                <a:t>»</a:t>
              </a:r>
            </a:p>
            <a:p>
              <a:pPr lvl="1" eaLnBrk="1" hangingPunct="1">
                <a:lnSpc>
                  <a:spcPct val="150000"/>
                </a:lnSpc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 panose="05000000000000000000" pitchFamily="2" charset="2"/>
                <a:buNone/>
                <a:defRPr/>
              </a:pPr>
              <a:r>
                <a:rPr lang="ru-RU" altLang="ru-RU" sz="1400" b="1" kern="0" dirty="0">
                  <a:latin typeface="+mn-lt"/>
                </a:rPr>
                <a:t>Тел</a:t>
              </a:r>
              <a:r>
                <a:rPr lang="ru-RU" altLang="ru-RU" sz="1400" kern="0" dirty="0">
                  <a:latin typeface="+mn-lt"/>
                </a:rPr>
                <a:t>.:  (4912) 50-10-20, (903) 837-19-91</a:t>
              </a:r>
            </a:p>
            <a:p>
              <a:pPr lvl="1" eaLnBrk="1" hangingPunct="1">
                <a:lnSpc>
                  <a:spcPct val="150000"/>
                </a:lnSpc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 panose="05000000000000000000" pitchFamily="2" charset="2"/>
                <a:buNone/>
                <a:defRPr/>
              </a:pPr>
              <a:r>
                <a:rPr lang="ru-RU" altLang="ru-RU" sz="1400" b="1" kern="0" dirty="0" err="1">
                  <a:latin typeface="+mn-lt"/>
                </a:rPr>
                <a:t>Email</a:t>
              </a:r>
              <a:r>
                <a:rPr lang="ru-RU" altLang="ru-RU" sz="1400" kern="0" dirty="0">
                  <a:latin typeface="+mn-lt"/>
                </a:rPr>
                <a:t>: info@1c-pa.ru, ivakhtin@1c-pa.ru </a:t>
              </a:r>
            </a:p>
            <a:p>
              <a:pPr lvl="1" eaLnBrk="1" hangingPunct="1">
                <a:lnSpc>
                  <a:spcPct val="150000"/>
                </a:lnSpc>
                <a:spcAft>
                  <a:spcPts val="0"/>
                </a:spcAft>
                <a:buClr>
                  <a:srgbClr val="000000"/>
                </a:buClr>
                <a:buSzPct val="100000"/>
                <a:buFont typeface="Wingdings" panose="05000000000000000000" pitchFamily="2" charset="2"/>
                <a:buNone/>
                <a:defRPr/>
              </a:pPr>
              <a:r>
                <a:rPr lang="ru-RU" altLang="ru-RU" sz="1400" b="1" kern="0" dirty="0" err="1">
                  <a:latin typeface="+mn-lt"/>
                </a:rPr>
                <a:t>Skype</a:t>
              </a:r>
              <a:r>
                <a:rPr lang="ru-RU" altLang="ru-RU" sz="1400" kern="0" dirty="0">
                  <a:latin typeface="+mn-lt"/>
                </a:rPr>
                <a:t>: ivakhtin</a:t>
              </a:r>
            </a:p>
          </p:txBody>
        </p:sp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34B8B757-C97F-4546-8B5A-A6F9F5E84C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/>
          </p:blipFill>
          <p:spPr bwMode="auto">
            <a:xfrm>
              <a:off x="477205" y="3042972"/>
              <a:ext cx="2955321" cy="528971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72C7ED8-C1DC-4108-8406-511266876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49" y="1536119"/>
              <a:ext cx="6423507" cy="1182755"/>
            </a:xfrm>
            <a:prstGeom prst="roundRect">
              <a:avLst>
                <a:gd name="adj" fmla="val 21527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50C2D13D-BBEA-4020-A33A-F39924D39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550" y="406678"/>
            <a:ext cx="5256213" cy="369332"/>
          </a:xfrm>
        </p:spPr>
        <p:txBody>
          <a:bodyPr/>
          <a:lstStyle/>
          <a:p>
            <a:r>
              <a:rPr lang="ru-RU" altLang="ru-RU" dirty="0"/>
              <a:t>О нас:</a:t>
            </a:r>
          </a:p>
        </p:txBody>
      </p:sp>
      <p:sp>
        <p:nvSpPr>
          <p:cNvPr id="13317" name="Rectangle 13">
            <a:extLst>
              <a:ext uri="{FF2B5EF4-FFF2-40B4-BE49-F238E27FC236}">
                <a16:creationId xmlns:a16="http://schemas.microsoft.com/office/drawing/2014/main" id="{BAAAA87D-D1D8-43B9-9174-05144FACC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13318" name="Rectangle 14">
            <a:extLst>
              <a:ext uri="{FF2B5EF4-FFF2-40B4-BE49-F238E27FC236}">
                <a16:creationId xmlns:a16="http://schemas.microsoft.com/office/drawing/2014/main" id="{B6F82996-A4D0-4A4E-BEF5-88A3AA6A1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13319" name="Rectangle 15">
            <a:extLst>
              <a:ext uri="{FF2B5EF4-FFF2-40B4-BE49-F238E27FC236}">
                <a16:creationId xmlns:a16="http://schemas.microsoft.com/office/drawing/2014/main" id="{EC0CE483-8382-4EE9-8846-304D5D2A3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C5C9EB-2EA6-488C-86F3-935D76EE21BE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EB0BA60-91B5-4B19-9E73-5520EEEF03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370" y="2131511"/>
            <a:ext cx="1772815" cy="245725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13" name="Рисунок 12" descr="Изображение выглядит как человек, в позе, люди,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793EDEC2-2A89-4647-ABA3-F6FAF55AD6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3641" y="2356276"/>
            <a:ext cx="2036711" cy="1656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E666DB5-592E-4A08-9614-FCB73671E94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0864" y="1708448"/>
            <a:ext cx="1563064" cy="2168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15" name="Рисунок 14" descr="Изображение выглядит как человек, внутренни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id="{37B49B43-EF5F-48E7-8FB9-4D431278CB1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52327" y="1780456"/>
            <a:ext cx="2427785" cy="182083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6" name="Рисунок 15" descr="Изображение выглядит как человек, потолок, внутренний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4C6A3451-5D64-44A2-B0B7-2B78D5F2A8B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209852"/>
            <a:ext cx="2592288" cy="1595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7973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F4C59E-3161-45B4-89A3-0D88B3BCD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48408"/>
            <a:ext cx="911435" cy="920271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879C4E68-9E2F-45F2-8CBC-89D913C3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79558"/>
            <a:ext cx="6052195" cy="340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50C2D13D-BBEA-4020-A33A-F39924D39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550" y="222012"/>
            <a:ext cx="5256213" cy="738664"/>
          </a:xfrm>
        </p:spPr>
        <p:txBody>
          <a:bodyPr/>
          <a:lstStyle/>
          <a:p>
            <a:r>
              <a:rPr lang="ru-RU" altLang="ru-RU" dirty="0"/>
              <a:t>Подмосковный колледж «ЭНЕРГИЯ»</a:t>
            </a:r>
          </a:p>
        </p:txBody>
      </p:sp>
      <p:sp>
        <p:nvSpPr>
          <p:cNvPr id="13317" name="Rectangle 13">
            <a:extLst>
              <a:ext uri="{FF2B5EF4-FFF2-40B4-BE49-F238E27FC236}">
                <a16:creationId xmlns:a16="http://schemas.microsoft.com/office/drawing/2014/main" id="{BAAAA87D-D1D8-43B9-9174-05144FACC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13318" name="Rectangle 14">
            <a:extLst>
              <a:ext uri="{FF2B5EF4-FFF2-40B4-BE49-F238E27FC236}">
                <a16:creationId xmlns:a16="http://schemas.microsoft.com/office/drawing/2014/main" id="{B6F82996-A4D0-4A4E-BEF5-88A3AA6A1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13319" name="Rectangle 15">
            <a:extLst>
              <a:ext uri="{FF2B5EF4-FFF2-40B4-BE49-F238E27FC236}">
                <a16:creationId xmlns:a16="http://schemas.microsoft.com/office/drawing/2014/main" id="{EC0CE483-8382-4EE9-8846-304D5D2A3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FC5C9EB-2EA6-488C-86F3-935D76EE21BE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837011-0165-4B25-B179-6127C89B9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140" y="1348408"/>
            <a:ext cx="1379716" cy="92027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D0608A-4331-4313-B59C-5F121088C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2880320"/>
            <a:ext cx="2052413" cy="14924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A9BA18A9-1E55-4F39-B69A-BBD2EF7783CB}"/>
              </a:ext>
            </a:extLst>
          </p:cNvPr>
          <p:cNvSpPr/>
          <p:nvPr/>
        </p:nvSpPr>
        <p:spPr>
          <a:xfrm>
            <a:off x="1648800" y="3078000"/>
            <a:ext cx="198344" cy="1894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01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4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33329D01-C2DA-4BE0-8E48-428E94F801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550" y="406678"/>
            <a:ext cx="5256213" cy="369332"/>
          </a:xfrm>
        </p:spPr>
        <p:txBody>
          <a:bodyPr/>
          <a:lstStyle/>
          <a:p>
            <a:r>
              <a:rPr lang="ru-RU" altLang="ru-RU" dirty="0"/>
              <a:t>Архитектура   ПК «Энергия»</a:t>
            </a:r>
          </a:p>
        </p:txBody>
      </p:sp>
      <p:sp>
        <p:nvSpPr>
          <p:cNvPr id="18436" name="Rectangle 13">
            <a:extLst>
              <a:ext uri="{FF2B5EF4-FFF2-40B4-BE49-F238E27FC236}">
                <a16:creationId xmlns:a16="http://schemas.microsoft.com/office/drawing/2014/main" id="{62CCF47A-37DB-4F89-97E1-5A422FDA8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18437" name="Rectangle 14">
            <a:extLst>
              <a:ext uri="{FF2B5EF4-FFF2-40B4-BE49-F238E27FC236}">
                <a16:creationId xmlns:a16="http://schemas.microsoft.com/office/drawing/2014/main" id="{74239A55-184D-4F43-89F0-55CB8D602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18438" name="Rectangle 15">
            <a:extLst>
              <a:ext uri="{FF2B5EF4-FFF2-40B4-BE49-F238E27FC236}">
                <a16:creationId xmlns:a16="http://schemas.microsoft.com/office/drawing/2014/main" id="{4609A234-1767-49A0-9774-7C3F0F57B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293696E-6711-48B6-918D-E33FF2E39C78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id="{B43A7D12-408B-4E63-8B8E-6DC18787F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F39BA68A-55D6-4779-BF0F-4306BBE19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FF9560-5DBB-4A3A-BA01-30F11B84DCC9}"/>
              </a:ext>
            </a:extLst>
          </p:cNvPr>
          <p:cNvSpPr txBox="1"/>
          <p:nvPr/>
        </p:nvSpPr>
        <p:spPr>
          <a:xfrm>
            <a:off x="3557071" y="1275954"/>
            <a:ext cx="519139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СЕРВЕР</a:t>
            </a:r>
            <a:endParaRPr lang="en-US" sz="1400" b="1" u="sng" dirty="0">
              <a:solidFill>
                <a:schemeClr val="tx1"/>
              </a:solidFill>
            </a:endParaRPr>
          </a:p>
          <a:p>
            <a:pPr marL="1028700" lvl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</a:rPr>
              <a:t>OC</a:t>
            </a:r>
            <a:r>
              <a:rPr lang="en-US" sz="1400" dirty="0">
                <a:solidFill>
                  <a:schemeClr val="tx1"/>
                </a:solidFill>
              </a:rPr>
              <a:t> Linux</a:t>
            </a:r>
          </a:p>
          <a:p>
            <a:pPr marL="1028700" lvl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tx1"/>
                </a:solidFill>
              </a:rPr>
              <a:t>СУБД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PostgreSQL</a:t>
            </a:r>
          </a:p>
          <a:p>
            <a:pPr marL="1028700" lvl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tx1"/>
                </a:solidFill>
              </a:rPr>
              <a:t>Веб-сервер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Apache</a:t>
            </a:r>
          </a:p>
          <a:p>
            <a:pPr marL="1028700" lvl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tx1"/>
                </a:solidFill>
              </a:rPr>
              <a:t>Кластер</a:t>
            </a:r>
            <a:r>
              <a:rPr lang="ru-RU" sz="1400" dirty="0">
                <a:solidFill>
                  <a:schemeClr val="tx1"/>
                </a:solidFill>
              </a:rPr>
              <a:t> 1С:Предприятие 8.3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9B8C16AD-68CA-40F8-ACB2-C0FA53F89924}"/>
              </a:ext>
            </a:extLst>
          </p:cNvPr>
          <p:cNvGrpSpPr>
            <a:grpSpLocks/>
          </p:cNvGrpSpPr>
          <p:nvPr/>
        </p:nvGrpSpPr>
        <p:grpSpPr bwMode="auto">
          <a:xfrm>
            <a:off x="882177" y="1276400"/>
            <a:ext cx="1817615" cy="1247438"/>
            <a:chOff x="1587674" y="1978147"/>
            <a:chExt cx="2517981" cy="1692930"/>
          </a:xfrm>
        </p:grpSpPr>
        <p:pic>
          <p:nvPicPr>
            <p:cNvPr id="30" name="Рисунок 3">
              <a:extLst>
                <a:ext uri="{FF2B5EF4-FFF2-40B4-BE49-F238E27FC236}">
                  <a16:creationId xmlns:a16="http://schemas.microsoft.com/office/drawing/2014/main" id="{27E198F0-F59B-4BB0-B23C-10C295B768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386" y="2670843"/>
              <a:ext cx="648072" cy="64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Рисунок 7">
              <a:extLst>
                <a:ext uri="{FF2B5EF4-FFF2-40B4-BE49-F238E27FC236}">
                  <a16:creationId xmlns:a16="http://schemas.microsoft.com/office/drawing/2014/main" id="{90E579AF-867D-4541-B8F9-4657E4287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491" y="2172596"/>
              <a:ext cx="908720" cy="498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Рисунок 11">
              <a:extLst>
                <a:ext uri="{FF2B5EF4-FFF2-40B4-BE49-F238E27FC236}">
                  <a16:creationId xmlns:a16="http://schemas.microsoft.com/office/drawing/2014/main" id="{5E85E2FA-47D4-4429-AE41-96B926B8C8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194" y="2996952"/>
              <a:ext cx="761461" cy="6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Рисунок 15">
              <a:extLst>
                <a:ext uri="{FF2B5EF4-FFF2-40B4-BE49-F238E27FC236}">
                  <a16:creationId xmlns:a16="http://schemas.microsoft.com/office/drawing/2014/main" id="{87451B02-128D-4A20-80F3-27BC762D81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674" y="1978147"/>
              <a:ext cx="908720" cy="90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3D7DFC6-FC7F-4AE0-BE14-3D9F6A8BB5C4}"/>
              </a:ext>
            </a:extLst>
          </p:cNvPr>
          <p:cNvSpPr txBox="1"/>
          <p:nvPr/>
        </p:nvSpPr>
        <p:spPr>
          <a:xfrm>
            <a:off x="3557071" y="2967424"/>
            <a:ext cx="5191393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400" b="1" u="sng" dirty="0">
                <a:solidFill>
                  <a:schemeClr val="tx1"/>
                </a:solidFill>
              </a:rPr>
              <a:t>КЛИЕНТ</a:t>
            </a:r>
            <a:endParaRPr lang="en-US" sz="1400" b="1" u="sng" dirty="0">
              <a:solidFill>
                <a:schemeClr val="tx1"/>
              </a:solidFill>
            </a:endParaRPr>
          </a:p>
          <a:p>
            <a:pPr marL="1028700" lvl="1">
              <a:spcBef>
                <a:spcPts val="12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</a:rPr>
              <a:t>OC</a:t>
            </a:r>
            <a:r>
              <a:rPr lang="en-US" sz="1400" dirty="0">
                <a:solidFill>
                  <a:schemeClr val="tx1"/>
                </a:solidFill>
              </a:rPr>
              <a:t> MS Windows</a:t>
            </a:r>
          </a:p>
          <a:p>
            <a:pPr marL="1028700" lvl="1">
              <a:spcBef>
                <a:spcPts val="12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tx1"/>
                </a:solidFill>
              </a:rPr>
              <a:t>Веб</a:t>
            </a:r>
            <a:r>
              <a:rPr lang="en-US" sz="1400" dirty="0">
                <a:solidFill>
                  <a:schemeClr val="tx1"/>
                </a:solidFill>
              </a:rPr>
              <a:t>-</a:t>
            </a:r>
            <a:r>
              <a:rPr lang="ru-RU" sz="1400" b="1" dirty="0">
                <a:solidFill>
                  <a:schemeClr val="tx1"/>
                </a:solidFill>
              </a:rPr>
              <a:t>клиенты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i="1" dirty="0">
                <a:solidFill>
                  <a:schemeClr val="tx1"/>
                </a:solidFill>
              </a:rPr>
              <a:t>(</a:t>
            </a:r>
            <a:r>
              <a:rPr lang="en-US" sz="1400" i="1" dirty="0">
                <a:solidFill>
                  <a:schemeClr val="tx1"/>
                </a:solidFill>
              </a:rPr>
              <a:t>Chrome, Mozilla, IE, Opera …)</a:t>
            </a:r>
            <a:endParaRPr lang="en-US" sz="1400" dirty="0">
              <a:solidFill>
                <a:schemeClr val="tx1"/>
              </a:solidFill>
            </a:endParaRPr>
          </a:p>
          <a:p>
            <a:pPr marL="1028700" lvl="1">
              <a:spcBef>
                <a:spcPts val="12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schemeClr val="tx1"/>
                </a:solidFill>
              </a:rPr>
              <a:t>Тонкий клиент </a:t>
            </a:r>
            <a:r>
              <a:rPr lang="ru-RU" sz="1400" dirty="0">
                <a:solidFill>
                  <a:schemeClr val="tx1"/>
                </a:solidFill>
              </a:rPr>
              <a:t>1С:Предприятие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80AE90BE-6740-4AD4-BE50-AF5919822098}"/>
              </a:ext>
            </a:extLst>
          </p:cNvPr>
          <p:cNvGrpSpPr/>
          <p:nvPr/>
        </p:nvGrpSpPr>
        <p:grpSpPr>
          <a:xfrm>
            <a:off x="827583" y="3298799"/>
            <a:ext cx="1872209" cy="1073945"/>
            <a:chOff x="1476746" y="4328251"/>
            <a:chExt cx="2522167" cy="1528037"/>
          </a:xfrm>
        </p:grpSpPr>
        <p:pic>
          <p:nvPicPr>
            <p:cNvPr id="36" name="Рисунок 13">
              <a:extLst>
                <a:ext uri="{FF2B5EF4-FFF2-40B4-BE49-F238E27FC236}">
                  <a16:creationId xmlns:a16="http://schemas.microsoft.com/office/drawing/2014/main" id="{69E8B962-8284-4BA8-87D6-EF48928283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964" y="4328251"/>
              <a:ext cx="708283" cy="618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Рисунок 17">
              <a:extLst>
                <a:ext uri="{FF2B5EF4-FFF2-40B4-BE49-F238E27FC236}">
                  <a16:creationId xmlns:a16="http://schemas.microsoft.com/office/drawing/2014/main" id="{53729A81-5859-493F-B05E-A8E82A3AD4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395" y="5016445"/>
              <a:ext cx="601556" cy="542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Рисунок 19">
              <a:extLst>
                <a:ext uri="{FF2B5EF4-FFF2-40B4-BE49-F238E27FC236}">
                  <a16:creationId xmlns:a16="http://schemas.microsoft.com/office/drawing/2014/main" id="{E1C2160F-02D3-4854-A89D-3D6CF6CCFE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2724" y="4404586"/>
              <a:ext cx="498902" cy="542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Рисунок 21">
              <a:extLst>
                <a:ext uri="{FF2B5EF4-FFF2-40B4-BE49-F238E27FC236}">
                  <a16:creationId xmlns:a16="http://schemas.microsoft.com/office/drawing/2014/main" id="{204AC0A2-C9D9-44AF-9DA2-AAE95AF6D8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5687" y="4644288"/>
              <a:ext cx="513226" cy="512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Рисунок 23">
              <a:extLst>
                <a:ext uri="{FF2B5EF4-FFF2-40B4-BE49-F238E27FC236}">
                  <a16:creationId xmlns:a16="http://schemas.microsoft.com/office/drawing/2014/main" id="{BEC12140-04A3-4A6B-8147-F5B6AEED0E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308" y="5288602"/>
              <a:ext cx="634076" cy="567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B558E547-A618-4896-9580-3CD3DE7DB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429" b="97857" l="0" r="9714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746" y="4715990"/>
              <a:ext cx="657226" cy="657226"/>
            </a:xfrm>
            <a:prstGeom prst="rect">
              <a:avLst/>
            </a:prstGeom>
            <a:noFill/>
            <a:ln>
              <a:noFill/>
            </a:ln>
            <a:effectLst>
              <a:softEdge rad="63500"/>
            </a:effectLst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33329D01-C2DA-4BE0-8E48-428E94F801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550" y="222250"/>
            <a:ext cx="5256213" cy="738188"/>
          </a:xfrm>
        </p:spPr>
        <p:txBody>
          <a:bodyPr/>
          <a:lstStyle/>
          <a:p>
            <a:r>
              <a:rPr lang="ru-RU" altLang="ru-RU" dirty="0"/>
              <a:t>Важные нюансы настройки "1С:Колледж ПРОФ"</a:t>
            </a:r>
          </a:p>
        </p:txBody>
      </p:sp>
      <p:sp>
        <p:nvSpPr>
          <p:cNvPr id="18436" name="Rectangle 13">
            <a:extLst>
              <a:ext uri="{FF2B5EF4-FFF2-40B4-BE49-F238E27FC236}">
                <a16:creationId xmlns:a16="http://schemas.microsoft.com/office/drawing/2014/main" id="{62CCF47A-37DB-4F89-97E1-5A422FDA8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18437" name="Rectangle 14">
            <a:extLst>
              <a:ext uri="{FF2B5EF4-FFF2-40B4-BE49-F238E27FC236}">
                <a16:creationId xmlns:a16="http://schemas.microsoft.com/office/drawing/2014/main" id="{74239A55-184D-4F43-89F0-55CB8D602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18438" name="Rectangle 15">
            <a:extLst>
              <a:ext uri="{FF2B5EF4-FFF2-40B4-BE49-F238E27FC236}">
                <a16:creationId xmlns:a16="http://schemas.microsoft.com/office/drawing/2014/main" id="{4609A234-1767-49A0-9774-7C3F0F57B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293696E-6711-48B6-918D-E33FF2E39C78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pic>
        <p:nvPicPr>
          <p:cNvPr id="12" name="Рисунок 11" descr="Изображение выглядит как клавиатура, объект, компьютер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C3E1C57B-5A7C-4D00-8B32-0D4A16F09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187" y="2422865"/>
            <a:ext cx="3084691" cy="1735139"/>
          </a:xfrm>
          <a:prstGeom prst="roundRect">
            <a:avLst>
              <a:gd name="adj" fmla="val 15789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5C2F0FE3-EA31-44A5-9FF5-B6AE707A3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487488"/>
            <a:ext cx="4718050" cy="2165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2563" indent="-182563"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800" b="1" dirty="0"/>
              <a:t>Разумная модификация</a:t>
            </a:r>
          </a:p>
          <a:p>
            <a:pPr lvl="1"/>
            <a:r>
              <a:rPr lang="ru-RU" altLang="ru-RU" sz="1400" dirty="0"/>
              <a:t>Конфигурация поставщика с </a:t>
            </a:r>
            <a:r>
              <a:rPr lang="ru-RU" altLang="ru-RU" sz="1400" u="sng" dirty="0"/>
              <a:t>минимальными</a:t>
            </a:r>
            <a:r>
              <a:rPr lang="ru-RU" altLang="ru-RU" sz="1400" dirty="0"/>
              <a:t> изменениями</a:t>
            </a:r>
          </a:p>
          <a:p>
            <a:pPr lvl="1"/>
            <a:endParaRPr lang="ru-RU" altLang="ru-RU" sz="1400" dirty="0"/>
          </a:p>
          <a:p>
            <a:pPr lvl="2"/>
            <a:r>
              <a:rPr lang="ru-RU" altLang="ru-RU" sz="1400" dirty="0"/>
              <a:t>Внешние отчеты и обработки</a:t>
            </a:r>
          </a:p>
          <a:p>
            <a:pPr lvl="2"/>
            <a:endParaRPr lang="ru-RU" altLang="ru-RU" sz="1400" dirty="0"/>
          </a:p>
          <a:p>
            <a:pPr lvl="2"/>
            <a:r>
              <a:rPr lang="ru-RU" altLang="ru-RU" sz="1400" dirty="0"/>
              <a:t>Расширения конфигураций</a:t>
            </a:r>
          </a:p>
          <a:p>
            <a:pPr lvl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50784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6F3522A8-DEE0-467B-A785-D87C1002A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550" y="222250"/>
            <a:ext cx="5256213" cy="738188"/>
          </a:xfrm>
        </p:spPr>
        <p:txBody>
          <a:bodyPr/>
          <a:lstStyle/>
          <a:p>
            <a:r>
              <a:rPr lang="ru-RU" altLang="ru-RU" dirty="0"/>
              <a:t>Важные нюансы настройки "1С:Колледж ПРОФ"</a:t>
            </a:r>
          </a:p>
        </p:txBody>
      </p:sp>
      <p:sp>
        <p:nvSpPr>
          <p:cNvPr id="19460" name="Rectangle 13">
            <a:extLst>
              <a:ext uri="{FF2B5EF4-FFF2-40B4-BE49-F238E27FC236}">
                <a16:creationId xmlns:a16="http://schemas.microsoft.com/office/drawing/2014/main" id="{0B8CFCD3-7E9B-40F3-9F29-F95D7B0C6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19461" name="Rectangle 14">
            <a:extLst>
              <a:ext uri="{FF2B5EF4-FFF2-40B4-BE49-F238E27FC236}">
                <a16:creationId xmlns:a16="http://schemas.microsoft.com/office/drawing/2014/main" id="{DD610E12-89FD-4903-A71A-203D44DAB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19462" name="Rectangle 15">
            <a:extLst>
              <a:ext uri="{FF2B5EF4-FFF2-40B4-BE49-F238E27FC236}">
                <a16:creationId xmlns:a16="http://schemas.microsoft.com/office/drawing/2014/main" id="{2F82D765-A330-4546-B8B1-1F343A1CE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0E96849-3CEB-4B28-B38E-6564C37D6008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sp>
        <p:nvSpPr>
          <p:cNvPr id="19465" name="TextBox 3">
            <a:extLst>
              <a:ext uri="{FF2B5EF4-FFF2-40B4-BE49-F238E27FC236}">
                <a16:creationId xmlns:a16="http://schemas.microsoft.com/office/drawing/2014/main" id="{3BA6F9A6-17EB-4843-A468-0D0A1AF61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820863"/>
            <a:ext cx="232628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ru-RU" altLang="ru-RU" sz="1400" b="1" dirty="0"/>
              <a:t>Механизм внешних отчетов и обработок</a:t>
            </a:r>
          </a:p>
          <a:p>
            <a:pPr>
              <a:buFont typeface="Arial" panose="020B0604020202020204" pitchFamily="34" charset="0"/>
              <a:buChar char="•"/>
            </a:pPr>
            <a:endParaRPr lang="ru-RU" altLang="ru-RU" sz="1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1400" dirty="0"/>
              <a:t>Печатные формы</a:t>
            </a:r>
          </a:p>
          <a:p>
            <a:pPr lvl="1">
              <a:buFont typeface="Arial" panose="020B0604020202020204" pitchFamily="34" charset="0"/>
              <a:buChar char="•"/>
            </a:pPr>
            <a:endParaRPr lang="ru-RU" altLang="ru-RU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1400" dirty="0"/>
              <a:t>Отчеты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F9A4AF7-15DC-4021-8CBA-3B132718C57B}"/>
              </a:ext>
            </a:extLst>
          </p:cNvPr>
          <p:cNvCxnSpPr>
            <a:cxnSpLocks/>
          </p:cNvCxnSpPr>
          <p:nvPr/>
        </p:nvCxnSpPr>
        <p:spPr>
          <a:xfrm>
            <a:off x="2916238" y="1563688"/>
            <a:ext cx="0" cy="2665412"/>
          </a:xfrm>
          <a:prstGeom prst="line">
            <a:avLst/>
          </a:prstGeom>
          <a:ln w="57150" cmpd="thickThin">
            <a:solidFill>
              <a:srgbClr val="008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2A42D6-3B83-4B95-8770-B4C0EAC90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80" y="1543670"/>
            <a:ext cx="5231861" cy="2665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6F3522A8-DEE0-467B-A785-D87C1002A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550" y="222250"/>
            <a:ext cx="5256213" cy="738188"/>
          </a:xfrm>
        </p:spPr>
        <p:txBody>
          <a:bodyPr/>
          <a:lstStyle/>
          <a:p>
            <a:r>
              <a:rPr lang="ru-RU" altLang="ru-RU" dirty="0"/>
              <a:t>Важные нюансы настройки "1С:Колледж ПРОФ"</a:t>
            </a:r>
          </a:p>
        </p:txBody>
      </p:sp>
      <p:sp>
        <p:nvSpPr>
          <p:cNvPr id="19460" name="Rectangle 13">
            <a:extLst>
              <a:ext uri="{FF2B5EF4-FFF2-40B4-BE49-F238E27FC236}">
                <a16:creationId xmlns:a16="http://schemas.microsoft.com/office/drawing/2014/main" id="{0B8CFCD3-7E9B-40F3-9F29-F95D7B0C6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19461" name="Rectangle 14">
            <a:extLst>
              <a:ext uri="{FF2B5EF4-FFF2-40B4-BE49-F238E27FC236}">
                <a16:creationId xmlns:a16="http://schemas.microsoft.com/office/drawing/2014/main" id="{DD610E12-89FD-4903-A71A-203D44DAB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19462" name="Rectangle 15">
            <a:extLst>
              <a:ext uri="{FF2B5EF4-FFF2-40B4-BE49-F238E27FC236}">
                <a16:creationId xmlns:a16="http://schemas.microsoft.com/office/drawing/2014/main" id="{2F82D765-A330-4546-B8B1-1F343A1CE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0E96849-3CEB-4B28-B38E-6564C37D6008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sp>
        <p:nvSpPr>
          <p:cNvPr id="19465" name="TextBox 3">
            <a:extLst>
              <a:ext uri="{FF2B5EF4-FFF2-40B4-BE49-F238E27FC236}">
                <a16:creationId xmlns:a16="http://schemas.microsoft.com/office/drawing/2014/main" id="{3BA6F9A6-17EB-4843-A468-0D0A1AF61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6" y="1820863"/>
            <a:ext cx="23262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ru-RU" altLang="ru-RU" sz="1400" b="1" dirty="0"/>
              <a:t>Макеты печатных форм</a:t>
            </a:r>
          </a:p>
          <a:p>
            <a:pPr>
              <a:buFont typeface="Arial" panose="020B0604020202020204" pitchFamily="34" charset="0"/>
              <a:buChar char="•"/>
            </a:pPr>
            <a:endParaRPr lang="ru-RU" altLang="ru-RU" sz="1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1400" dirty="0"/>
              <a:t>Корректировка макетов в пользовательском режиме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F9A4AF7-15DC-4021-8CBA-3B132718C57B}"/>
              </a:ext>
            </a:extLst>
          </p:cNvPr>
          <p:cNvCxnSpPr>
            <a:cxnSpLocks/>
          </p:cNvCxnSpPr>
          <p:nvPr/>
        </p:nvCxnSpPr>
        <p:spPr>
          <a:xfrm>
            <a:off x="2916238" y="1563688"/>
            <a:ext cx="0" cy="2665412"/>
          </a:xfrm>
          <a:prstGeom prst="line">
            <a:avLst/>
          </a:prstGeom>
          <a:ln w="57150" cmpd="thickThin">
            <a:solidFill>
              <a:srgbClr val="008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261D9E-22FE-4F0F-BF05-6731DEB4A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531328"/>
            <a:ext cx="5040558" cy="2697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4792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6F3522A8-DEE0-467B-A785-D87C1002A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550" y="222250"/>
            <a:ext cx="5256213" cy="738188"/>
          </a:xfrm>
        </p:spPr>
        <p:txBody>
          <a:bodyPr/>
          <a:lstStyle/>
          <a:p>
            <a:r>
              <a:rPr lang="ru-RU" altLang="ru-RU" dirty="0"/>
              <a:t>Важные нюансы настройки "1С:Колледж ПРОФ"</a:t>
            </a:r>
          </a:p>
        </p:txBody>
      </p:sp>
      <p:sp>
        <p:nvSpPr>
          <p:cNvPr id="19460" name="Rectangle 13">
            <a:extLst>
              <a:ext uri="{FF2B5EF4-FFF2-40B4-BE49-F238E27FC236}">
                <a16:creationId xmlns:a16="http://schemas.microsoft.com/office/drawing/2014/main" id="{0B8CFCD3-7E9B-40F3-9F29-F95D7B0C6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32338"/>
            <a:ext cx="17287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 b="1">
                <a:solidFill>
                  <a:srgbClr val="008637"/>
                </a:solidFill>
              </a:rPr>
              <a:t>1-2 февраля 2022 года </a:t>
            </a:r>
          </a:p>
        </p:txBody>
      </p:sp>
      <p:sp>
        <p:nvSpPr>
          <p:cNvPr id="19461" name="Rectangle 14">
            <a:extLst>
              <a:ext uri="{FF2B5EF4-FFF2-40B4-BE49-F238E27FC236}">
                <a16:creationId xmlns:a16="http://schemas.microsoft.com/office/drawing/2014/main" id="{DD610E12-89FD-4903-A71A-203D44DAB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660900"/>
            <a:ext cx="66246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800" b="1">
                <a:solidFill>
                  <a:srgbClr val="008637"/>
                </a:solidFill>
              </a:rPr>
              <a:t>XX</a:t>
            </a:r>
            <a:r>
              <a:rPr lang="en-US" altLang="ru-RU" sz="800" b="1">
                <a:solidFill>
                  <a:srgbClr val="008637"/>
                </a:solidFill>
              </a:rPr>
              <a:t>I</a:t>
            </a:r>
            <a:r>
              <a:rPr lang="ru-RU" altLang="ru-RU" sz="800" b="1">
                <a:solidFill>
                  <a:srgbClr val="008637"/>
                </a:solidFill>
              </a:rPr>
              <a:t>I международная научно-практическая конференция</a:t>
            </a:r>
            <a:br>
              <a:rPr lang="ru-RU" altLang="ru-RU" sz="800" b="1">
                <a:solidFill>
                  <a:srgbClr val="008637"/>
                </a:solidFill>
              </a:rPr>
            </a:br>
            <a:r>
              <a:rPr lang="ru-RU" altLang="ru-RU" sz="900" b="1">
                <a:solidFill>
                  <a:srgbClr val="008637"/>
                </a:solidFill>
              </a:rPr>
              <a:t>НОВЫЕ ИНФОРМАЦИОННЫЕ ТЕХНОЛОГИИ В ОБРАЗОВАНИИ</a:t>
            </a:r>
            <a:r>
              <a:rPr lang="ru-RU" altLang="ru-RU" sz="800" b="1">
                <a:solidFill>
                  <a:srgbClr val="008637"/>
                </a:solidFill>
              </a:rPr>
              <a:t> </a:t>
            </a:r>
          </a:p>
        </p:txBody>
      </p:sp>
      <p:sp>
        <p:nvSpPr>
          <p:cNvPr id="19462" name="Rectangle 15">
            <a:extLst>
              <a:ext uri="{FF2B5EF4-FFF2-40B4-BE49-F238E27FC236}">
                <a16:creationId xmlns:a16="http://schemas.microsoft.com/office/drawing/2014/main" id="{2F82D765-A330-4546-B8B1-1F343A1CE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4741863"/>
            <a:ext cx="7651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35000"/>
              </a:spcBef>
              <a:buClr>
                <a:srgbClr val="00553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008637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0E96849-3CEB-4B28-B38E-6564C37D6008}" type="slidenum">
              <a:rPr lang="ru-RU" altLang="ru-RU" sz="1000" b="1">
                <a:solidFill>
                  <a:srgbClr val="008637"/>
                </a:solidFill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z="1000" b="1">
              <a:solidFill>
                <a:srgbClr val="008637"/>
              </a:solidFill>
            </a:endParaRPr>
          </a:p>
        </p:txBody>
      </p:sp>
      <p:sp>
        <p:nvSpPr>
          <p:cNvPr id="19465" name="TextBox 3">
            <a:extLst>
              <a:ext uri="{FF2B5EF4-FFF2-40B4-BE49-F238E27FC236}">
                <a16:creationId xmlns:a16="http://schemas.microsoft.com/office/drawing/2014/main" id="{3BA6F9A6-17EB-4843-A468-0D0A1AF61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6" y="1820863"/>
            <a:ext cx="232628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/>
            <a:r>
              <a:rPr lang="ru-RU" altLang="ru-RU" sz="1400" b="1" dirty="0"/>
              <a:t>Расширения конфигурации</a:t>
            </a:r>
            <a:br>
              <a:rPr lang="ru-RU" altLang="ru-RU" sz="1400" b="1" dirty="0"/>
            </a:br>
            <a:r>
              <a:rPr lang="ru-RU" altLang="ru-RU" sz="1400" b="1" dirty="0"/>
              <a:t>	+</a:t>
            </a:r>
            <a:br>
              <a:rPr lang="ru-RU" altLang="ru-RU" sz="1400" b="1" dirty="0"/>
            </a:br>
            <a:r>
              <a:rPr lang="ru-RU" altLang="ru-RU" sz="1400" b="1" dirty="0"/>
              <a:t>внешние отчеты и обработки</a:t>
            </a:r>
          </a:p>
          <a:p>
            <a:pPr>
              <a:buFont typeface="Arial" panose="020B0604020202020204" pitchFamily="34" charset="0"/>
              <a:buChar char="•"/>
            </a:pPr>
            <a:endParaRPr lang="ru-RU" altLang="ru-RU" sz="1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1400" dirty="0"/>
              <a:t>Реализация своего уникального алгоритма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F9A4AF7-15DC-4021-8CBA-3B132718C57B}"/>
              </a:ext>
            </a:extLst>
          </p:cNvPr>
          <p:cNvCxnSpPr>
            <a:cxnSpLocks/>
          </p:cNvCxnSpPr>
          <p:nvPr/>
        </p:nvCxnSpPr>
        <p:spPr>
          <a:xfrm>
            <a:off x="2916238" y="1563688"/>
            <a:ext cx="0" cy="2665412"/>
          </a:xfrm>
          <a:prstGeom prst="line">
            <a:avLst/>
          </a:prstGeom>
          <a:ln w="57150" cmpd="thickThin">
            <a:solidFill>
              <a:srgbClr val="008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107AE91-2940-4473-8145-85FDA7D30F97}"/>
              </a:ext>
            </a:extLst>
          </p:cNvPr>
          <p:cNvSpPr txBox="1"/>
          <p:nvPr/>
        </p:nvSpPr>
        <p:spPr>
          <a:xfrm>
            <a:off x="3203848" y="1563688"/>
            <a:ext cx="51130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u="sng" dirty="0"/>
              <a:t>Предпосылки: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Большой объем внешних печатных форм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Необходимость пользовательского редактирования макетов в доработанных ВПФ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D7F8BF-D4A4-4C4E-B32A-DDB8F4034298}"/>
              </a:ext>
            </a:extLst>
          </p:cNvPr>
          <p:cNvSpPr txBox="1"/>
          <p:nvPr/>
        </p:nvSpPr>
        <p:spPr>
          <a:xfrm>
            <a:off x="3203848" y="2832700"/>
            <a:ext cx="51130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u="sng" dirty="0"/>
              <a:t>Для функционирования необходимо: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Подготовить ВПФ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Подключить расширение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670493-6378-4F94-AC72-CD087BCF1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782" y="3051048"/>
            <a:ext cx="1849600" cy="134840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24254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  <p:bldP spid="2" grpId="0"/>
      <p:bldP spid="10" grpId="0"/>
    </p:bldLst>
  </p:timing>
</p:sld>
</file>

<file path=ppt/theme/theme1.xml><?xml version="1.0" encoding="utf-8"?>
<a:theme xmlns:a="http://schemas.openxmlformats.org/drawingml/2006/main" name="4_Оформление по умолчанию">
  <a:themeElements>
    <a:clrScheme name="4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693</Words>
  <Application>Microsoft Office PowerPoint</Application>
  <PresentationFormat>Произвольный</PresentationFormat>
  <Paragraphs>133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4_Оформление по умолчанию</vt:lpstr>
      <vt:lpstr>Важные нюансы настройки "1С:Колледж ПРОФ" на примере использования в ПК «ЭНЕРГИЯ»</vt:lpstr>
      <vt:lpstr>О нас:</vt:lpstr>
      <vt:lpstr>О нас:</vt:lpstr>
      <vt:lpstr>Подмосковный колледж «ЭНЕРГИЯ»</vt:lpstr>
      <vt:lpstr>Архитектура   ПК «Энергия»</vt:lpstr>
      <vt:lpstr>Важные нюансы настройки "1С:Колледж ПРОФ"</vt:lpstr>
      <vt:lpstr>Важные нюансы настройки "1С:Колледж ПРОФ"</vt:lpstr>
      <vt:lpstr>Важные нюансы настройки "1С:Колледж ПРОФ"</vt:lpstr>
      <vt:lpstr>Важные нюансы настройки "1С:Колледж ПРОФ"</vt:lpstr>
      <vt:lpstr>Важные нюансы настройки "1С:Колледж ПРОФ"</vt:lpstr>
      <vt:lpstr>Важные нюансы настройки "1С:Колледж ПРОФ" на примере использования в ПК «ЭНЕРГИЯ»</vt:lpstr>
      <vt:lpstr>Подмосковный колледж «ЭНЕРГИЯ»</vt:lpstr>
      <vt:lpstr>Важные нюансы настройки "1С:Колледж ПРОФ"</vt:lpstr>
      <vt:lpstr>Важные нюансы настройки "1С:Колледж ПРОФ"</vt:lpstr>
      <vt:lpstr>Важные нюансы настройки "1С:Колледж ПРОФ"</vt:lpstr>
      <vt:lpstr>СПАСИБО 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Fedotova_K</dc:creator>
  <cp:lastModifiedBy>Иван Вахтин</cp:lastModifiedBy>
  <cp:revision>248</cp:revision>
  <dcterms:created xsi:type="dcterms:W3CDTF">2020-11-11T06:55:55Z</dcterms:created>
  <dcterms:modified xsi:type="dcterms:W3CDTF">2022-01-18T12:05:58Z</dcterms:modified>
</cp:coreProperties>
</file>